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76"/>
  </p:notesMasterIdLst>
  <p:sldIdLst>
    <p:sldId id="256" r:id="rId2"/>
    <p:sldId id="257" r:id="rId3"/>
    <p:sldId id="389" r:id="rId4"/>
    <p:sldId id="259" r:id="rId5"/>
    <p:sldId id="388"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6" r:id="rId32"/>
    <p:sldId id="287" r:id="rId33"/>
    <p:sldId id="288" r:id="rId34"/>
    <p:sldId id="289" r:id="rId35"/>
    <p:sldId id="290" r:id="rId36"/>
    <p:sldId id="427" r:id="rId37"/>
    <p:sldId id="291" r:id="rId38"/>
    <p:sldId id="426" r:id="rId39"/>
    <p:sldId id="292" r:id="rId40"/>
    <p:sldId id="293" r:id="rId41"/>
    <p:sldId id="294" r:id="rId42"/>
    <p:sldId id="295" r:id="rId43"/>
    <p:sldId id="296" r:id="rId44"/>
    <p:sldId id="297" r:id="rId45"/>
    <p:sldId id="428" r:id="rId46"/>
    <p:sldId id="298" r:id="rId47"/>
    <p:sldId id="299" r:id="rId48"/>
    <p:sldId id="300" r:id="rId49"/>
    <p:sldId id="429" r:id="rId50"/>
    <p:sldId id="301" r:id="rId51"/>
    <p:sldId id="430" r:id="rId52"/>
    <p:sldId id="431" r:id="rId53"/>
    <p:sldId id="302" r:id="rId54"/>
    <p:sldId id="432" r:id="rId55"/>
    <p:sldId id="433" r:id="rId56"/>
    <p:sldId id="434" r:id="rId57"/>
    <p:sldId id="303" r:id="rId58"/>
    <p:sldId id="304" r:id="rId59"/>
    <p:sldId id="305" r:id="rId60"/>
    <p:sldId id="399" r:id="rId61"/>
    <p:sldId id="400" r:id="rId62"/>
    <p:sldId id="308" r:id="rId63"/>
    <p:sldId id="309" r:id="rId64"/>
    <p:sldId id="310" r:id="rId65"/>
    <p:sldId id="435" r:id="rId66"/>
    <p:sldId id="311" r:id="rId67"/>
    <p:sldId id="312" r:id="rId68"/>
    <p:sldId id="313" r:id="rId69"/>
    <p:sldId id="437" r:id="rId70"/>
    <p:sldId id="436" r:id="rId71"/>
    <p:sldId id="314" r:id="rId72"/>
    <p:sldId id="315" r:id="rId73"/>
    <p:sldId id="438" r:id="rId74"/>
    <p:sldId id="316" r:id="rId75"/>
    <p:sldId id="317" r:id="rId76"/>
    <p:sldId id="401" r:id="rId77"/>
    <p:sldId id="318" r:id="rId78"/>
    <p:sldId id="319" r:id="rId79"/>
    <p:sldId id="320" r:id="rId80"/>
    <p:sldId id="321" r:id="rId81"/>
    <p:sldId id="439" r:id="rId82"/>
    <p:sldId id="322" r:id="rId83"/>
    <p:sldId id="323" r:id="rId84"/>
    <p:sldId id="324" r:id="rId85"/>
    <p:sldId id="325" r:id="rId86"/>
    <p:sldId id="440" r:id="rId87"/>
    <p:sldId id="326" r:id="rId88"/>
    <p:sldId id="327" r:id="rId89"/>
    <p:sldId id="328" r:id="rId90"/>
    <p:sldId id="402" r:id="rId91"/>
    <p:sldId id="403" r:id="rId92"/>
    <p:sldId id="404" r:id="rId93"/>
    <p:sldId id="405" r:id="rId94"/>
    <p:sldId id="406" r:id="rId95"/>
    <p:sldId id="408" r:id="rId96"/>
    <p:sldId id="409" r:id="rId97"/>
    <p:sldId id="410" r:id="rId98"/>
    <p:sldId id="411" r:id="rId99"/>
    <p:sldId id="412" r:id="rId100"/>
    <p:sldId id="413" r:id="rId101"/>
    <p:sldId id="414" r:id="rId102"/>
    <p:sldId id="441" r:id="rId103"/>
    <p:sldId id="442" r:id="rId104"/>
    <p:sldId id="329" r:id="rId105"/>
    <p:sldId id="330" r:id="rId106"/>
    <p:sldId id="331" r:id="rId107"/>
    <p:sldId id="332" r:id="rId108"/>
    <p:sldId id="390" r:id="rId109"/>
    <p:sldId id="333" r:id="rId110"/>
    <p:sldId id="334" r:id="rId111"/>
    <p:sldId id="415" r:id="rId112"/>
    <p:sldId id="335" r:id="rId113"/>
    <p:sldId id="416" r:id="rId114"/>
    <p:sldId id="443" r:id="rId115"/>
    <p:sldId id="391" r:id="rId116"/>
    <p:sldId id="336" r:id="rId117"/>
    <p:sldId id="417" r:id="rId118"/>
    <p:sldId id="337" r:id="rId119"/>
    <p:sldId id="418" r:id="rId120"/>
    <p:sldId id="338" r:id="rId121"/>
    <p:sldId id="444" r:id="rId122"/>
    <p:sldId id="339" r:id="rId123"/>
    <p:sldId id="340" r:id="rId124"/>
    <p:sldId id="341" r:id="rId125"/>
    <p:sldId id="342" r:id="rId126"/>
    <p:sldId id="346" r:id="rId127"/>
    <p:sldId id="347" r:id="rId128"/>
    <p:sldId id="348" r:id="rId129"/>
    <p:sldId id="446" r:id="rId130"/>
    <p:sldId id="445" r:id="rId131"/>
    <p:sldId id="349" r:id="rId132"/>
    <p:sldId id="350" r:id="rId133"/>
    <p:sldId id="351" r:id="rId134"/>
    <p:sldId id="352" r:id="rId135"/>
    <p:sldId id="353" r:id="rId136"/>
    <p:sldId id="419" r:id="rId137"/>
    <p:sldId id="354" r:id="rId138"/>
    <p:sldId id="355" r:id="rId139"/>
    <p:sldId id="356" r:id="rId140"/>
    <p:sldId id="420" r:id="rId141"/>
    <p:sldId id="357" r:id="rId142"/>
    <p:sldId id="358" r:id="rId143"/>
    <p:sldId id="359" r:id="rId144"/>
    <p:sldId id="360" r:id="rId145"/>
    <p:sldId id="361" r:id="rId146"/>
    <p:sldId id="362" r:id="rId147"/>
    <p:sldId id="363" r:id="rId148"/>
    <p:sldId id="421" r:id="rId149"/>
    <p:sldId id="364" r:id="rId150"/>
    <p:sldId id="365" r:id="rId151"/>
    <p:sldId id="392" r:id="rId152"/>
    <p:sldId id="366" r:id="rId153"/>
    <p:sldId id="422" r:id="rId154"/>
    <p:sldId id="367" r:id="rId155"/>
    <p:sldId id="368" r:id="rId156"/>
    <p:sldId id="447" r:id="rId157"/>
    <p:sldId id="394" r:id="rId158"/>
    <p:sldId id="395" r:id="rId159"/>
    <p:sldId id="369" r:id="rId160"/>
    <p:sldId id="370" r:id="rId161"/>
    <p:sldId id="397" r:id="rId162"/>
    <p:sldId id="371" r:id="rId163"/>
    <p:sldId id="423" r:id="rId164"/>
    <p:sldId id="372" r:id="rId165"/>
    <p:sldId id="373" r:id="rId166"/>
    <p:sldId id="424" r:id="rId167"/>
    <p:sldId id="396" r:id="rId168"/>
    <p:sldId id="374" r:id="rId169"/>
    <p:sldId id="375" r:id="rId170"/>
    <p:sldId id="376" r:id="rId171"/>
    <p:sldId id="425" r:id="rId172"/>
    <p:sldId id="449" r:id="rId173"/>
    <p:sldId id="398" r:id="rId174"/>
    <p:sldId id="387" r:id="rId1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88" autoAdjust="0"/>
  </p:normalViewPr>
  <p:slideViewPr>
    <p:cSldViewPr>
      <p:cViewPr varScale="1">
        <p:scale>
          <a:sx n="67" d="100"/>
          <a:sy n="67" d="100"/>
        </p:scale>
        <p:origin x="-125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B5514E-BAD9-4D28-B25C-CD6A02C4570B}" type="datetimeFigureOut">
              <a:rPr lang="en-GB" smtClean="0"/>
              <a:pPr/>
              <a:t>13/10/2016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66592-C198-4607-9A25-1116B99B7B48}"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s-Latn-BA"/>
          </a:p>
        </p:txBody>
      </p:sp>
      <p:sp>
        <p:nvSpPr>
          <p:cNvPr id="4" name="Slide Number Placeholder 3"/>
          <p:cNvSpPr>
            <a:spLocks noGrp="1"/>
          </p:cNvSpPr>
          <p:nvPr>
            <p:ph type="sldNum" sz="quarter" idx="10"/>
          </p:nvPr>
        </p:nvSpPr>
        <p:spPr/>
        <p:txBody>
          <a:bodyPr/>
          <a:lstStyle/>
          <a:p>
            <a:fld id="{56FC206C-C48E-4D1C-89DA-5F000D34B665}" type="slidenum">
              <a:rPr lang="bs-Latn-BA" smtClean="0"/>
              <a:pPr/>
              <a:t>6</a:t>
            </a:fld>
            <a:endParaRPr lang="bs-Latn-B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31F28-286E-4E61-A9BC-B97A1E3E38E1}" type="slidenum">
              <a:rPr lang="en-US"/>
              <a:pPr/>
              <a:t>99</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dirty="0"/>
              <a:t>-Occurs when one party stops short of grasping other participant’s palm and instead clasps his/her fingers.</a:t>
            </a:r>
          </a:p>
          <a:p>
            <a:r>
              <a:rPr lang="en-US" dirty="0"/>
              <a:t>-Sometimes happens when one party “misses his/her mark due to lack of confidence or nervousness.</a:t>
            </a:r>
          </a:p>
          <a:p>
            <a:r>
              <a:rPr lang="en-US" dirty="0"/>
              <a:t>-Other times, this technique is used when people want to maintain spatial distance and less intimacy.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5BB3E9-28A8-4C9D-9CFC-3D34B5094757}" type="slidenum">
              <a:rPr lang="en-US"/>
              <a:pPr/>
              <a:t>100</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dirty="0"/>
              <a:t>-Initiator of this handshake will offer a straight, extended arm in greeting.</a:t>
            </a:r>
          </a:p>
          <a:p>
            <a:r>
              <a:rPr lang="en-US" dirty="0"/>
              <a:t>-Primary purpose is to maintain distance and formality.</a:t>
            </a:r>
          </a:p>
          <a:p>
            <a:r>
              <a:rPr lang="en-US" dirty="0"/>
              <a:t>-Sometimes people from rural areas who are used to keeping their distance will use this handshake.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s-Latn-BA"/>
          </a:p>
        </p:txBody>
      </p:sp>
      <p:sp>
        <p:nvSpPr>
          <p:cNvPr id="4" name="Slide Number Placeholder 3"/>
          <p:cNvSpPr>
            <a:spLocks noGrp="1"/>
          </p:cNvSpPr>
          <p:nvPr>
            <p:ph type="sldNum" sz="quarter" idx="10"/>
          </p:nvPr>
        </p:nvSpPr>
        <p:spPr/>
        <p:txBody>
          <a:bodyPr/>
          <a:lstStyle/>
          <a:p>
            <a:fld id="{56FC206C-C48E-4D1C-89DA-5F000D34B665}" type="slidenum">
              <a:rPr lang="bs-Latn-BA" smtClean="0"/>
              <a:pPr/>
              <a:t>102</a:t>
            </a:fld>
            <a:endParaRPr lang="bs-Latn-B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1666592-C198-4607-9A25-1116B99B7B48}" type="slidenum">
              <a:rPr lang="en-GB" smtClean="0"/>
              <a:pPr/>
              <a:t>14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s-Latn-BA"/>
          </a:p>
        </p:txBody>
      </p:sp>
      <p:sp>
        <p:nvSpPr>
          <p:cNvPr id="4" name="Slide Number Placeholder 3"/>
          <p:cNvSpPr>
            <a:spLocks noGrp="1"/>
          </p:cNvSpPr>
          <p:nvPr>
            <p:ph type="sldNum" sz="quarter" idx="10"/>
          </p:nvPr>
        </p:nvSpPr>
        <p:spPr/>
        <p:txBody>
          <a:bodyPr/>
          <a:lstStyle/>
          <a:p>
            <a:fld id="{56FC206C-C48E-4D1C-89DA-5F000D34B665}" type="slidenum">
              <a:rPr lang="bs-Latn-BA" smtClean="0"/>
              <a:pPr/>
              <a:t>31</a:t>
            </a:fld>
            <a:endParaRPr lang="bs-Latn-B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1666592-C198-4607-9A25-1116B99B7B48}" type="slidenum">
              <a:rPr lang="en-GB" smtClean="0"/>
              <a:pPr/>
              <a:t>41</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s-Latn-BA"/>
          </a:p>
        </p:txBody>
      </p:sp>
      <p:sp>
        <p:nvSpPr>
          <p:cNvPr id="4" name="Slide Number Placeholder 3"/>
          <p:cNvSpPr>
            <a:spLocks noGrp="1"/>
          </p:cNvSpPr>
          <p:nvPr>
            <p:ph type="sldNum" sz="quarter" idx="10"/>
          </p:nvPr>
        </p:nvSpPr>
        <p:spPr/>
        <p:txBody>
          <a:bodyPr/>
          <a:lstStyle/>
          <a:p>
            <a:fld id="{56FC206C-C48E-4D1C-89DA-5F000D34B665}" type="slidenum">
              <a:rPr lang="bs-Latn-BA" smtClean="0"/>
              <a:pPr/>
              <a:t>62</a:t>
            </a:fld>
            <a:endParaRPr lang="bs-Latn-B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E321A-A199-41FD-B4F8-23CCEB2000E0}" type="slidenum">
              <a:rPr lang="en-US"/>
              <a:pPr/>
              <a:t>95</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a:t>-Demonstrated by initiator clasping both hands around the recipient’s hand.</a:t>
            </a:r>
          </a:p>
          <a:p>
            <a:r>
              <a:rPr lang="en-US" dirty="0"/>
              <a:t>-It is intended to give impression of companionship and warmth.</a:t>
            </a:r>
          </a:p>
          <a:p>
            <a:r>
              <a:rPr lang="en-US" dirty="0"/>
              <a:t>-Sometimes referred to as “politician’s handshake”.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A11A1-B581-4FD9-93C4-A7568018CE7C}" type="slidenum">
              <a:rPr lang="en-US"/>
              <a:pPr/>
              <a:t>96</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-Variation of the glove handshake whereby initiator shakes person’s extended hand in conventional fashion while grasping receiver’s upper arm with free hand.</a:t>
            </a:r>
          </a:p>
          <a:p>
            <a:r>
              <a:rPr lang="en-US" dirty="0"/>
              <a:t>-This too is intended to demonstrate sincerity and warmth but is often seen as a violation of personal space.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488D8-E05F-4876-B6C3-76866FCD30F5}" type="slidenum">
              <a:rPr lang="en-US"/>
              <a:pPr/>
              <a:t>97</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a:t>-The hallmark of aggressive handshake whereby one or both participators firmly squeeze offered hand.</a:t>
            </a:r>
          </a:p>
          <a:p>
            <a:r>
              <a:rPr lang="en-US" dirty="0"/>
              <a:t>-Sometimes referred to as the “Texas Vice”.</a:t>
            </a:r>
          </a:p>
          <a:p>
            <a:r>
              <a:rPr lang="en-US" dirty="0"/>
              <a:t>-Thought to be due to socialization process which encourages boys to demonstrate their assertive, powerful, “manly” attributes.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DCB9A-BDA7-45C8-94BE-FF5A66AFDA72}" type="slidenum">
              <a:rPr lang="en-US"/>
              <a:pPr/>
              <a:t>98</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dirty="0"/>
              <a:t>-The hallmark of passive handshakes.</a:t>
            </a:r>
          </a:p>
          <a:p>
            <a:r>
              <a:rPr lang="en-US" dirty="0"/>
              <a:t>-Carries negative connotations and generally considered to demonstrate weak, apathetic, or submissive individual.</a:t>
            </a:r>
          </a:p>
          <a:p>
            <a:r>
              <a:rPr lang="en-US" dirty="0"/>
              <a:t>-Traditionally an acceptable handshake for women.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9D1156D-8E79-4E1B-9A65-CF69D6D4FF7B}" type="datetime1">
              <a:rPr lang="en-US" smtClean="0"/>
              <a:pPr/>
              <a:t>10/13/2016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C3BCC-957F-4920-B7AA-3CF6CFE7677A}" type="datetime1">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3DDB06-6E01-4569-ACEE-250163D66219}" type="datetime1">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AC8BB5-8383-4FFB-8884-2ED4A7F432C6}" type="datetime1">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F2699D74-316D-4876-8BA9-555F4D8786BD}" type="datetime1">
              <a:rPr lang="en-US" smtClean="0"/>
              <a:pPr/>
              <a:t>10/13/2016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A15B841-A2EB-4CA4-8716-4E2958518330}" type="datetime1">
              <a:rPr lang="en-US" smtClean="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5CC68B-CCEB-4A8F-8AD4-8556923EE6DC}" type="datetime1">
              <a:rPr lang="en-US" smtClean="0"/>
              <a:pPr/>
              <a:t>10/13/2016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FCA179-42C6-492F-9C52-4F84BFCF5FEC}" type="datetime1">
              <a:rPr lang="en-US" smtClean="0"/>
              <a:pPr/>
              <a:t>10/13/2016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7279A0E-BEDB-4A71-B2A3-61E67C97A7E6}" type="datetime1">
              <a:rPr lang="en-US" smtClean="0"/>
              <a:pPr/>
              <a:t>10/13/2016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ADF74E77-6671-4C24-B7B8-07E4D1AD1A8B}" type="datetime1">
              <a:rPr lang="en-US" smtClean="0"/>
              <a:pPr/>
              <a:t>10/13/2016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15576E17-C558-430A-982F-A09F0E9F3D27}" type="datetime1">
              <a:rPr lang="en-US" smtClean="0"/>
              <a:pPr/>
              <a:t>10/13/2016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FFD1AB9-4C49-4A1B-A3A5-CADB78A5B55F}" type="datetime1">
              <a:rPr lang="en-US" smtClean="0"/>
              <a:pPr/>
              <a:t>10/13/2016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0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ehow.com/how_6606657_communicate-professionally-effectively.html"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ehow.com/how_6606657_communicate-professionally-effectively.html"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ehow.com/how_6606657_communicate-professionally-effectively.html" TargetMode="Externa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4.wmf"/><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ehow.com/list_6954565_tips-improve-oral-communication.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ehow.com/how_6606657_communicate-professionally-effectively.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ehow.com/how_6606657_communicate-professionally-effectively.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37.w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6600" y="4495800"/>
            <a:ext cx="5029200" cy="1295400"/>
          </a:xfrm>
        </p:spPr>
        <p:txBody>
          <a:bodyPr>
            <a:normAutofit fontScale="85000" lnSpcReduction="20000"/>
          </a:bodyPr>
          <a:lstStyle/>
          <a:p>
            <a:endParaRPr lang="en-GB" sz="2400" b="1" dirty="0" smtClean="0"/>
          </a:p>
          <a:p>
            <a:r>
              <a:rPr lang="en-GB" sz="2400" b="1" dirty="0" smtClean="0"/>
              <a:t>Danka </a:t>
            </a:r>
            <a:r>
              <a:rPr lang="hr-BA" sz="2400" b="1" dirty="0" smtClean="0"/>
              <a:t>Dražić</a:t>
            </a:r>
            <a:endParaRPr lang="en-GB" sz="2400" b="1" dirty="0" smtClean="0"/>
          </a:p>
          <a:p>
            <a:r>
              <a:rPr lang="en-GB" sz="2400" b="1" dirty="0" smtClean="0"/>
              <a:t>English language</a:t>
            </a:r>
          </a:p>
          <a:p>
            <a:r>
              <a:rPr lang="en-GB" sz="2400" b="1" dirty="0" smtClean="0"/>
              <a:t> teacher</a:t>
            </a:r>
          </a:p>
        </p:txBody>
      </p:sp>
      <p:sp>
        <p:nvSpPr>
          <p:cNvPr id="2" name="Title 1"/>
          <p:cNvSpPr>
            <a:spLocks noGrp="1"/>
          </p:cNvSpPr>
          <p:nvPr>
            <p:ph type="ctrTitle"/>
          </p:nvPr>
        </p:nvSpPr>
        <p:spPr>
          <a:xfrm>
            <a:off x="0" y="381000"/>
            <a:ext cx="8991600" cy="1981200"/>
          </a:xfrm>
        </p:spPr>
        <p:txBody>
          <a:bodyPr>
            <a:normAutofit/>
          </a:bodyPr>
          <a:lstStyle/>
          <a:p>
            <a:r>
              <a:rPr lang="en-GB" sz="4000" b="1" dirty="0" smtClean="0"/>
              <a:t>Efficient and Effective </a:t>
            </a:r>
            <a:br>
              <a:rPr lang="en-GB" sz="4000" b="1" dirty="0" smtClean="0"/>
            </a:br>
            <a:r>
              <a:rPr lang="en-GB" sz="4000" b="1" dirty="0" smtClean="0"/>
              <a:t>Speaking in English </a:t>
            </a:r>
            <a:br>
              <a:rPr lang="en-GB" sz="4000" b="1" dirty="0" smtClean="0"/>
            </a:br>
            <a:r>
              <a:rPr lang="en-GB" sz="4000" b="1" dirty="0" smtClean="0"/>
              <a:t>‘Business Communication Skills’</a:t>
            </a:r>
            <a:endParaRPr lang="en-GB"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2</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
        <p:nvSpPr>
          <p:cNvPr id="3" name="Content Placeholder 2"/>
          <p:cNvSpPr>
            <a:spLocks noGrp="1"/>
          </p:cNvSpPr>
          <p:nvPr>
            <p:ph sz="quarter" idx="1"/>
          </p:nvPr>
        </p:nvSpPr>
        <p:spPr>
          <a:xfrm>
            <a:off x="457200" y="2667000"/>
            <a:ext cx="8229600" cy="3657600"/>
          </a:xfrm>
        </p:spPr>
        <p:txBody>
          <a:bodyPr/>
          <a:lstStyle/>
          <a:p>
            <a:r>
              <a:rPr lang="en-GB" dirty="0" smtClean="0"/>
              <a:t>Which types of business communication do you prefer and why? Support your response.</a:t>
            </a:r>
            <a:endParaRPr lang="en-GB" dirty="0"/>
          </a:p>
        </p:txBody>
      </p:sp>
      <p:pic>
        <p:nvPicPr>
          <p:cNvPr id="5122" name="Picture 2" descr="C:\Program Files\Microsoft Office\MEDIA\CAGCAT10\j0285410.wmf"/>
          <p:cNvPicPr>
            <a:picLocks noChangeAspect="1" noChangeArrowheads="1"/>
          </p:cNvPicPr>
          <p:nvPr/>
        </p:nvPicPr>
        <p:blipFill>
          <a:blip r:embed="rId2" cstate="print"/>
          <a:srcRect/>
          <a:stretch>
            <a:fillRect/>
          </a:stretch>
        </p:blipFill>
        <p:spPr bwMode="auto">
          <a:xfrm>
            <a:off x="6324600" y="3810000"/>
            <a:ext cx="1867205" cy="1776679"/>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solidFill>
            <a:srgbClr val="CCECFF"/>
          </a:solidFill>
        </p:spPr>
        <p:txBody>
          <a:bodyPr/>
          <a:lstStyle/>
          <a:p>
            <a:r>
              <a:rPr lang="en-US" b="1"/>
              <a:t>Straight-Arm Extension Handshake</a:t>
            </a:r>
          </a:p>
        </p:txBody>
      </p:sp>
      <p:graphicFrame>
        <p:nvGraphicFramePr>
          <p:cNvPr id="40963" name="Object 3"/>
          <p:cNvGraphicFramePr>
            <a:graphicFrameLocks noChangeAspect="1"/>
          </p:cNvGraphicFramePr>
          <p:nvPr/>
        </p:nvGraphicFramePr>
        <p:xfrm>
          <a:off x="838200" y="2057401"/>
          <a:ext cx="7762875" cy="2362199"/>
        </p:xfrm>
        <a:graphic>
          <a:graphicData uri="http://schemas.openxmlformats.org/presentationml/2006/ole">
            <p:oleObj spid="_x0000_s18434" name="PaperPort Document" r:id="rId4" imgW="2724840" imgH="896040" progId="">
              <p:embed/>
            </p:oleObj>
          </a:graphicData>
        </a:graphic>
      </p:graphicFrame>
      <p:sp>
        <p:nvSpPr>
          <p:cNvPr id="40964" name="Rectangle 4"/>
          <p:cNvSpPr>
            <a:spLocks noChangeArrowheads="1"/>
          </p:cNvSpPr>
          <p:nvPr/>
        </p:nvSpPr>
        <p:spPr bwMode="auto">
          <a:xfrm>
            <a:off x="8534400" y="1905000"/>
            <a:ext cx="152400" cy="2895600"/>
          </a:xfrm>
          <a:prstGeom prst="rect">
            <a:avLst/>
          </a:prstGeom>
          <a:solidFill>
            <a:schemeClr val="bg1"/>
          </a:solidFill>
          <a:ln w="9525">
            <a:noFill/>
            <a:miter lim="800000"/>
            <a:headEnd/>
            <a:tailEnd/>
          </a:ln>
          <a:effectLst/>
        </p:spPr>
        <p:txBody>
          <a:bodyPr wrap="none" anchor="ctr"/>
          <a:lstStyle/>
          <a:p>
            <a:endParaRPr lang="en-GB"/>
          </a:p>
        </p:txBody>
      </p:sp>
      <p:sp>
        <p:nvSpPr>
          <p:cNvPr id="40965" name="Rectangle 5"/>
          <p:cNvSpPr>
            <a:spLocks noChangeArrowheads="1"/>
          </p:cNvSpPr>
          <p:nvPr/>
        </p:nvSpPr>
        <p:spPr bwMode="auto">
          <a:xfrm>
            <a:off x="762000" y="4419600"/>
            <a:ext cx="7924800" cy="228600"/>
          </a:xfrm>
          <a:prstGeom prst="rect">
            <a:avLst/>
          </a:prstGeom>
          <a:solidFill>
            <a:schemeClr val="bg1"/>
          </a:solidFill>
          <a:ln w="9525">
            <a:noFill/>
            <a:miter lim="800000"/>
            <a:headEnd/>
            <a:tailEnd/>
          </a:ln>
          <a:effectLst/>
        </p:spPr>
        <p:txBody>
          <a:bodyPr wrap="none" anchor="ctr"/>
          <a:lstStyle/>
          <a:p>
            <a:endParaRPr lang="en-GB"/>
          </a:p>
        </p:txBody>
      </p:sp>
      <p:sp>
        <p:nvSpPr>
          <p:cNvPr id="40966" name="Text Box 6"/>
          <p:cNvSpPr txBox="1">
            <a:spLocks noChangeArrowheads="1"/>
          </p:cNvSpPr>
          <p:nvPr/>
        </p:nvSpPr>
        <p:spPr bwMode="auto">
          <a:xfrm>
            <a:off x="1905000" y="4800600"/>
            <a:ext cx="5791200" cy="1200329"/>
          </a:xfrm>
          <a:prstGeom prst="rect">
            <a:avLst/>
          </a:prstGeom>
          <a:solidFill>
            <a:schemeClr val="bg1"/>
          </a:solidFill>
          <a:ln w="9525">
            <a:noFill/>
            <a:miter lim="800000"/>
            <a:headEnd/>
            <a:tailEnd/>
          </a:ln>
          <a:effectLst/>
        </p:spPr>
        <p:txBody>
          <a:bodyPr wrap="square">
            <a:spAutoFit/>
          </a:bodyPr>
          <a:lstStyle/>
          <a:p>
            <a:r>
              <a:rPr lang="en-US" dirty="0" smtClean="0"/>
              <a:t>Initiator of this handshake will offer a straight, extended arm in greeting.</a:t>
            </a:r>
          </a:p>
          <a:p>
            <a:r>
              <a:rPr lang="en-US" dirty="0" smtClean="0"/>
              <a:t>-Primary purpose is to maintain distance and formality.</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and discussion 24</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101</a:t>
            </a:fld>
            <a:endParaRPr lang="en-US" dirty="0"/>
          </a:p>
        </p:txBody>
      </p:sp>
      <p:sp>
        <p:nvSpPr>
          <p:cNvPr id="4" name="Content Placeholder 3"/>
          <p:cNvSpPr>
            <a:spLocks noGrp="1"/>
          </p:cNvSpPr>
          <p:nvPr>
            <p:ph sz="quarter" idx="1"/>
          </p:nvPr>
        </p:nvSpPr>
        <p:spPr>
          <a:xfrm>
            <a:off x="301752" y="2209800"/>
            <a:ext cx="8503920" cy="3889248"/>
          </a:xfrm>
        </p:spPr>
        <p:txBody>
          <a:bodyPr/>
          <a:lstStyle/>
          <a:p>
            <a:r>
              <a:rPr lang="en-GB" dirty="0" smtClean="0"/>
              <a:t>So, after this probably you will start noticing how handshaking is one of the most important parts of the non-verbal communication.</a:t>
            </a:r>
          </a:p>
          <a:p>
            <a:r>
              <a:rPr lang="en-GB" dirty="0" smtClean="0"/>
              <a:t>Do you agree or disagree? Give the reasons for supporting your response.</a:t>
            </a:r>
            <a:endParaRPr lang="en-GB" dirty="0"/>
          </a:p>
        </p:txBody>
      </p:sp>
      <p:pic>
        <p:nvPicPr>
          <p:cNvPr id="128002" name="Picture 2" descr="C:\Program Files\Microsoft Office\MEDIA\CAGCAT10\j0284916.jpg"/>
          <p:cNvPicPr>
            <a:picLocks noChangeAspect="1" noChangeArrowheads="1"/>
          </p:cNvPicPr>
          <p:nvPr/>
        </p:nvPicPr>
        <p:blipFill>
          <a:blip r:embed="rId2" cstate="print"/>
          <a:srcRect/>
          <a:stretch>
            <a:fillRect/>
          </a:stretch>
        </p:blipFill>
        <p:spPr bwMode="auto">
          <a:xfrm>
            <a:off x="5989474" y="4572000"/>
            <a:ext cx="2621126" cy="1734312"/>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sz="4400" b="1" dirty="0" smtClean="0"/>
              <a:t>Presentation outline</a:t>
            </a:r>
            <a:endParaRPr lang="bs-Latn-BA" sz="4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102</a:t>
            </a:fld>
            <a:endParaRPr lang="en-US" dirty="0"/>
          </a:p>
        </p:txBody>
      </p:sp>
      <p:sp>
        <p:nvSpPr>
          <p:cNvPr id="3" name="Content Placeholder 2"/>
          <p:cNvSpPr>
            <a:spLocks noGrp="1"/>
          </p:cNvSpPr>
          <p:nvPr>
            <p:ph sz="quarter" idx="1"/>
          </p:nvPr>
        </p:nvSpPr>
        <p:spPr>
          <a:xfrm>
            <a:off x="301752" y="1828800"/>
            <a:ext cx="8503920" cy="4270248"/>
          </a:xfrm>
        </p:spPr>
        <p:txBody>
          <a:bodyPr>
            <a:normAutofit/>
          </a:bodyPr>
          <a:lstStyle/>
          <a:p>
            <a:r>
              <a:rPr lang="en-GB" sz="3200" dirty="0" smtClean="0"/>
              <a:t>Negotiation</a:t>
            </a:r>
          </a:p>
          <a:p>
            <a:r>
              <a:rPr lang="en-GB" sz="3200" dirty="0" smtClean="0"/>
              <a:t>Public Speaking</a:t>
            </a:r>
          </a:p>
          <a:p>
            <a:r>
              <a:rPr lang="en-GB" sz="3200" dirty="0" smtClean="0"/>
              <a:t>Essential skills every public speaker should have</a:t>
            </a:r>
          </a:p>
          <a:p>
            <a:r>
              <a:rPr lang="en-GB" sz="3200" dirty="0" smtClean="0"/>
              <a:t>Seven Principles of Effective Public Speaking</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25</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103</a:t>
            </a:fld>
            <a:endParaRPr lang="en-US" dirty="0"/>
          </a:p>
        </p:txBody>
      </p:sp>
      <p:sp>
        <p:nvSpPr>
          <p:cNvPr id="4" name="Content Placeholder 3"/>
          <p:cNvSpPr>
            <a:spLocks noGrp="1"/>
          </p:cNvSpPr>
          <p:nvPr>
            <p:ph sz="quarter" idx="1"/>
          </p:nvPr>
        </p:nvSpPr>
        <p:spPr>
          <a:xfrm>
            <a:off x="301752" y="2362200"/>
            <a:ext cx="8503920" cy="3736848"/>
          </a:xfrm>
        </p:spPr>
        <p:txBody>
          <a:bodyPr/>
          <a:lstStyle/>
          <a:p>
            <a:r>
              <a:rPr lang="en-GB" dirty="0" smtClean="0"/>
              <a:t>What is the meaning of the negotiation in your opinion? Support your response.</a:t>
            </a:r>
            <a:endParaRPr lang="en-GB" dirty="0"/>
          </a:p>
        </p:txBody>
      </p:sp>
      <p:pic>
        <p:nvPicPr>
          <p:cNvPr id="136194" name="Picture 2" descr="C:\Program Files\Microsoft Office\MEDIA\CAGCAT10\j0233018.wmf"/>
          <p:cNvPicPr>
            <a:picLocks noChangeAspect="1" noChangeArrowheads="1"/>
          </p:cNvPicPr>
          <p:nvPr/>
        </p:nvPicPr>
        <p:blipFill>
          <a:blip r:embed="rId2" cstate="print"/>
          <a:srcRect/>
          <a:stretch>
            <a:fillRect/>
          </a:stretch>
        </p:blipFill>
        <p:spPr bwMode="auto">
          <a:xfrm>
            <a:off x="6847314" y="4419600"/>
            <a:ext cx="1899087" cy="1929143"/>
          </a:xfrm>
          <a:prstGeom prst="rect">
            <a:avLst/>
          </a:prstGeom>
          <a:noFill/>
        </p:spPr>
      </p:pic>
      <p:sp>
        <p:nvSpPr>
          <p:cNvPr id="217090" name="AutoShape 2" descr="Image result for clip art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17092" name="AutoShape 4" descr="Image result for clip art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7094" name="Picture 6" descr="Image result for clip art negotiation"/>
          <p:cNvPicPr>
            <a:picLocks noChangeAspect="1" noChangeArrowheads="1"/>
          </p:cNvPicPr>
          <p:nvPr/>
        </p:nvPicPr>
        <p:blipFill>
          <a:blip r:embed="rId3" cstate="print"/>
          <a:srcRect/>
          <a:stretch>
            <a:fillRect/>
          </a:stretch>
        </p:blipFill>
        <p:spPr bwMode="auto">
          <a:xfrm>
            <a:off x="609600" y="3962400"/>
            <a:ext cx="3124200" cy="2295525"/>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t/>
            </a:r>
            <a:br>
              <a:rPr lang="en-GB" b="1" dirty="0" smtClean="0"/>
            </a:br>
            <a:r>
              <a:rPr lang="en-GB" b="1" dirty="0" smtClean="0"/>
              <a:t>Negotiating successfully</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104</a:t>
            </a:fld>
            <a:endParaRPr lang="en-US" dirty="0"/>
          </a:p>
        </p:txBody>
      </p:sp>
      <p:sp>
        <p:nvSpPr>
          <p:cNvPr id="3" name="Content Placeholder 2"/>
          <p:cNvSpPr>
            <a:spLocks noGrp="1"/>
          </p:cNvSpPr>
          <p:nvPr>
            <p:ph sz="quarter" idx="1"/>
          </p:nvPr>
        </p:nvSpPr>
        <p:spPr>
          <a:xfrm>
            <a:off x="301752" y="1527048"/>
            <a:ext cx="8503920" cy="4949952"/>
          </a:xfrm>
        </p:spPr>
        <p:txBody>
          <a:bodyPr>
            <a:normAutofit lnSpcReduction="10000"/>
          </a:bodyPr>
          <a:lstStyle/>
          <a:p>
            <a:r>
              <a:rPr lang="en-GB" dirty="0" smtClean="0"/>
              <a:t>Negotiation is a process where two or more parties with different needs and goals discuss an issue to find a mutually acceptable solution. </a:t>
            </a:r>
          </a:p>
          <a:p>
            <a:pPr fontAlgn="base"/>
            <a:r>
              <a:rPr lang="en-GB" dirty="0" smtClean="0"/>
              <a:t>Good negotiations contribute significantly to business success, as they:</a:t>
            </a:r>
          </a:p>
          <a:p>
            <a:pPr lvl="1" fontAlgn="base"/>
            <a:r>
              <a:rPr lang="en-GB" dirty="0" smtClean="0"/>
              <a:t>help you build better relationships</a:t>
            </a:r>
          </a:p>
          <a:p>
            <a:pPr lvl="1" fontAlgn="base"/>
            <a:r>
              <a:rPr lang="en-GB" dirty="0" smtClean="0"/>
              <a:t>deliver lasting, quality solutions - rather than poor short-term solutions that do not satisfy the needs of either party</a:t>
            </a:r>
          </a:p>
          <a:p>
            <a:pPr lvl="1" fontAlgn="base"/>
            <a:r>
              <a:rPr lang="en-GB" dirty="0" smtClean="0"/>
              <a:t>help you avoid future problems and conflicts</a:t>
            </a:r>
          </a:p>
          <a:p>
            <a:pPr lvl="1" fontAlgn="base"/>
            <a:endParaRPr lang="en-GB" dirty="0" smtClean="0"/>
          </a:p>
          <a:p>
            <a:r>
              <a:rPr lang="en-GB" dirty="0" smtClean="0"/>
              <a:t>A good negotiation leaves each party satisfied and ready to do business with each other again.</a:t>
            </a:r>
          </a:p>
          <a:p>
            <a:pPr>
              <a:buNone/>
            </a:pPr>
            <a:endParaRPr lang="en-GB"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26</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105</a:t>
            </a:fld>
            <a:endParaRPr lang="en-US" dirty="0"/>
          </a:p>
        </p:txBody>
      </p:sp>
      <p:sp>
        <p:nvSpPr>
          <p:cNvPr id="3" name="Content Placeholder 2"/>
          <p:cNvSpPr>
            <a:spLocks noGrp="1"/>
          </p:cNvSpPr>
          <p:nvPr>
            <p:ph sz="quarter" idx="1"/>
          </p:nvPr>
        </p:nvSpPr>
        <p:spPr>
          <a:xfrm>
            <a:off x="457200" y="2819400"/>
            <a:ext cx="8229600" cy="3505200"/>
          </a:xfrm>
        </p:spPr>
        <p:txBody>
          <a:bodyPr/>
          <a:lstStyle/>
          <a:p>
            <a:r>
              <a:rPr lang="en-GB" dirty="0" smtClean="0"/>
              <a:t>What makes a good negotiator? Give an example and support your response.</a:t>
            </a:r>
            <a:endParaRPr lang="en-GB" dirty="0"/>
          </a:p>
        </p:txBody>
      </p:sp>
      <p:pic>
        <p:nvPicPr>
          <p:cNvPr id="136194" name="Picture 2" descr="C:\Program Files\Microsoft Office\MEDIA\CAGCAT10\j0195812.wmf"/>
          <p:cNvPicPr>
            <a:picLocks noChangeAspect="1" noChangeArrowheads="1"/>
          </p:cNvPicPr>
          <p:nvPr/>
        </p:nvPicPr>
        <p:blipFill>
          <a:blip r:embed="rId2" cstate="print"/>
          <a:srcRect/>
          <a:stretch>
            <a:fillRect/>
          </a:stretch>
        </p:blipFill>
        <p:spPr bwMode="auto">
          <a:xfrm>
            <a:off x="6858000" y="4191000"/>
            <a:ext cx="1773022" cy="1824228"/>
          </a:xfrm>
          <a:prstGeom prst="rect">
            <a:avLst/>
          </a:prstGeom>
          <a:noFill/>
        </p:spPr>
      </p:pic>
      <p:pic>
        <p:nvPicPr>
          <p:cNvPr id="215042" name="Picture 2" descr="Image result for clip art negotiation"/>
          <p:cNvPicPr>
            <a:picLocks noChangeAspect="1" noChangeArrowheads="1"/>
          </p:cNvPicPr>
          <p:nvPr/>
        </p:nvPicPr>
        <p:blipFill>
          <a:blip r:embed="rId3" cstate="print"/>
          <a:srcRect/>
          <a:stretch>
            <a:fillRect/>
          </a:stretch>
        </p:blipFill>
        <p:spPr bwMode="auto">
          <a:xfrm>
            <a:off x="533400" y="3962400"/>
            <a:ext cx="2333625" cy="1962150"/>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Negotiation skills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106</a:t>
            </a:fld>
            <a:endParaRPr lang="en-US" dirty="0"/>
          </a:p>
        </p:txBody>
      </p:sp>
      <p:sp>
        <p:nvSpPr>
          <p:cNvPr id="3" name="Content Placeholder 2"/>
          <p:cNvSpPr>
            <a:spLocks noGrp="1"/>
          </p:cNvSpPr>
          <p:nvPr>
            <p:ph sz="quarter" idx="1"/>
          </p:nvPr>
        </p:nvSpPr>
        <p:spPr/>
        <p:txBody>
          <a:bodyPr/>
          <a:lstStyle/>
          <a:p>
            <a:pPr fontAlgn="base"/>
            <a:r>
              <a:rPr lang="en-GB" dirty="0" smtClean="0"/>
              <a:t>Good negotiators are:</a:t>
            </a:r>
          </a:p>
          <a:p>
            <a:pPr lvl="0" fontAlgn="base"/>
            <a:r>
              <a:rPr lang="en-GB" dirty="0" smtClean="0"/>
              <a:t>flexible</a:t>
            </a:r>
          </a:p>
          <a:p>
            <a:pPr lvl="0" fontAlgn="base"/>
            <a:r>
              <a:rPr lang="en-GB" dirty="0" smtClean="0"/>
              <a:t>creative</a:t>
            </a:r>
          </a:p>
          <a:p>
            <a:pPr lvl="0" fontAlgn="base"/>
            <a:r>
              <a:rPr lang="en-GB" dirty="0" smtClean="0"/>
              <a:t>aware of themselves and others</a:t>
            </a:r>
          </a:p>
          <a:p>
            <a:pPr lvl="0" fontAlgn="base"/>
            <a:r>
              <a:rPr lang="en-GB" dirty="0" smtClean="0"/>
              <a:t>good planners</a:t>
            </a:r>
          </a:p>
          <a:p>
            <a:pPr lvl="0" fontAlgn="base"/>
            <a:r>
              <a:rPr lang="en-GB" dirty="0" smtClean="0"/>
              <a:t>honest</a:t>
            </a:r>
          </a:p>
          <a:p>
            <a:pPr lvl="0" fontAlgn="base"/>
            <a:r>
              <a:rPr lang="en-GB" dirty="0" smtClean="0"/>
              <a:t>win-win oriented</a:t>
            </a:r>
          </a:p>
          <a:p>
            <a:pPr lvl="0" fontAlgn="base"/>
            <a:r>
              <a:rPr lang="en-GB" dirty="0" smtClean="0"/>
              <a:t>good communicators</a:t>
            </a:r>
          </a:p>
          <a:p>
            <a:endParaRPr lang="en-GB"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Negotiation skills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107</a:t>
            </a:fld>
            <a:endParaRPr lang="en-US" dirty="0"/>
          </a:p>
        </p:txBody>
      </p:sp>
      <p:sp>
        <p:nvSpPr>
          <p:cNvPr id="3" name="Content Placeholder 2"/>
          <p:cNvSpPr>
            <a:spLocks noGrp="1"/>
          </p:cNvSpPr>
          <p:nvPr>
            <p:ph sz="quarter" idx="1"/>
          </p:nvPr>
        </p:nvSpPr>
        <p:spPr/>
        <p:txBody>
          <a:bodyPr>
            <a:normAutofit fontScale="92500" lnSpcReduction="20000"/>
          </a:bodyPr>
          <a:lstStyle/>
          <a:p>
            <a:r>
              <a:rPr lang="en-GB" dirty="0" smtClean="0"/>
              <a:t>During a negotiation, you may choose to use a passive, aggressive or assertive communication style. </a:t>
            </a:r>
          </a:p>
          <a:p>
            <a:pPr fontAlgn="base"/>
            <a:r>
              <a:rPr lang="en-GB" u="sng" dirty="0" smtClean="0"/>
              <a:t>Passive communicators </a:t>
            </a:r>
            <a:r>
              <a:rPr lang="en-GB" dirty="0" smtClean="0"/>
              <a:t>are inclined to use:</a:t>
            </a:r>
          </a:p>
          <a:p>
            <a:pPr lvl="1" fontAlgn="base"/>
            <a:r>
              <a:rPr lang="en-GB" dirty="0" smtClean="0"/>
              <a:t>ambiguous language, adopt under-confident body language and give in to demands too easily.</a:t>
            </a:r>
          </a:p>
          <a:p>
            <a:pPr fontAlgn="base"/>
            <a:r>
              <a:rPr lang="en-GB" u="sng" dirty="0" smtClean="0"/>
              <a:t>Aggressive communicators</a:t>
            </a:r>
            <a:r>
              <a:rPr lang="en-GB" dirty="0" smtClean="0"/>
              <a:t> take a confrontational approach that tends to alienate other parties and destroy negotiations.</a:t>
            </a:r>
          </a:p>
          <a:p>
            <a:r>
              <a:rPr lang="en-GB" u="sng" dirty="0" smtClean="0"/>
              <a:t>Assertive communicators </a:t>
            </a:r>
            <a:r>
              <a:rPr lang="en-GB" dirty="0" smtClean="0"/>
              <a:t>are more likely to keep discussion going and facilitate mutually beneficial outcomes. </a:t>
            </a:r>
          </a:p>
          <a:p>
            <a:pPr lvl="1"/>
            <a:r>
              <a:rPr lang="en-GB" dirty="0" smtClean="0"/>
              <a:t>They are both confident and considerate</a:t>
            </a:r>
          </a:p>
          <a:p>
            <a:pPr lvl="1"/>
            <a:r>
              <a:rPr lang="en-GB" dirty="0" smtClean="0"/>
              <a:t>They adopt a strong, steady tone of voice.</a:t>
            </a:r>
          </a:p>
          <a:p>
            <a:pPr lvl="1"/>
            <a:r>
              <a:rPr lang="en-GB" dirty="0" smtClean="0"/>
              <a:t> They are factual, rather than emotional or critical. </a:t>
            </a:r>
            <a:endParaRPr lang="en-GB"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27</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108</a:t>
            </a:fld>
            <a:endParaRPr lang="en-US" dirty="0"/>
          </a:p>
        </p:txBody>
      </p:sp>
      <p:sp>
        <p:nvSpPr>
          <p:cNvPr id="3" name="Content Placeholder 2"/>
          <p:cNvSpPr>
            <a:spLocks noGrp="1"/>
          </p:cNvSpPr>
          <p:nvPr>
            <p:ph sz="quarter" idx="1"/>
          </p:nvPr>
        </p:nvSpPr>
        <p:spPr/>
        <p:txBody>
          <a:bodyPr/>
          <a:lstStyle/>
          <a:p>
            <a:r>
              <a:rPr lang="en-GB" dirty="0" smtClean="0"/>
              <a:t>What type of the communicator are you?</a:t>
            </a:r>
          </a:p>
          <a:p>
            <a:pPr>
              <a:buNone/>
            </a:pPr>
            <a:r>
              <a:rPr lang="en-GB" dirty="0" smtClean="0"/>
              <a:t>                                       passive</a:t>
            </a:r>
          </a:p>
          <a:p>
            <a:pPr>
              <a:buNone/>
            </a:pPr>
            <a:r>
              <a:rPr lang="en-GB" dirty="0" smtClean="0"/>
              <a:t>                                       aggressive </a:t>
            </a:r>
          </a:p>
          <a:p>
            <a:pPr>
              <a:buNone/>
            </a:pPr>
            <a:r>
              <a:rPr lang="en-GB" dirty="0" smtClean="0"/>
              <a:t>                                       assertive</a:t>
            </a:r>
          </a:p>
          <a:p>
            <a:r>
              <a:rPr lang="en-GB" dirty="0" smtClean="0"/>
              <a:t>Give the reasons to support your response.</a:t>
            </a:r>
            <a:endParaRPr lang="en-GB" dirty="0"/>
          </a:p>
        </p:txBody>
      </p:sp>
      <p:pic>
        <p:nvPicPr>
          <p:cNvPr id="129026" name="Picture 2" descr="C:\Program Files\Microsoft Office\MEDIA\CAGCAT10\j0233018.wmf"/>
          <p:cNvPicPr>
            <a:picLocks noChangeAspect="1" noChangeArrowheads="1"/>
          </p:cNvPicPr>
          <p:nvPr/>
        </p:nvPicPr>
        <p:blipFill>
          <a:blip r:embed="rId2" cstate="print"/>
          <a:srcRect/>
          <a:stretch>
            <a:fillRect/>
          </a:stretch>
        </p:blipFill>
        <p:spPr bwMode="auto">
          <a:xfrm>
            <a:off x="7010400" y="4419600"/>
            <a:ext cx="1820501" cy="1849313"/>
          </a:xfrm>
          <a:prstGeom prst="rect">
            <a:avLst/>
          </a:prstGeom>
          <a:noFill/>
        </p:spPr>
      </p:pic>
      <p:pic>
        <p:nvPicPr>
          <p:cNvPr id="211970" name="Picture 2" descr="Image result for clip art negotiation"/>
          <p:cNvPicPr>
            <a:picLocks noChangeAspect="1" noChangeArrowheads="1"/>
          </p:cNvPicPr>
          <p:nvPr/>
        </p:nvPicPr>
        <p:blipFill>
          <a:blip r:embed="rId3" cstate="print"/>
          <a:srcRect/>
          <a:stretch>
            <a:fillRect/>
          </a:stretch>
        </p:blipFill>
        <p:spPr bwMode="auto">
          <a:xfrm>
            <a:off x="381001" y="4648201"/>
            <a:ext cx="2514600" cy="1600200"/>
          </a:xfrm>
          <a:prstGeom prst="rect">
            <a:avLst/>
          </a:prstGeom>
          <a:noFill/>
        </p:spPr>
      </p:pic>
      <p:pic>
        <p:nvPicPr>
          <p:cNvPr id="211972" name="Picture 4" descr="Image result for clip art negotiation"/>
          <p:cNvPicPr>
            <a:picLocks noChangeAspect="1" noChangeArrowheads="1"/>
          </p:cNvPicPr>
          <p:nvPr/>
        </p:nvPicPr>
        <p:blipFill>
          <a:blip r:embed="rId4" cstate="print"/>
          <a:srcRect/>
          <a:stretch>
            <a:fillRect/>
          </a:stretch>
        </p:blipFill>
        <p:spPr bwMode="auto">
          <a:xfrm>
            <a:off x="4267200" y="4572000"/>
            <a:ext cx="1428044" cy="1676400"/>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Tips for effective negotiation</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109</a:t>
            </a:fld>
            <a:endParaRPr lang="en-US" dirty="0"/>
          </a:p>
        </p:txBody>
      </p:sp>
      <p:sp>
        <p:nvSpPr>
          <p:cNvPr id="3" name="Content Placeholder 2"/>
          <p:cNvSpPr>
            <a:spLocks noGrp="1"/>
          </p:cNvSpPr>
          <p:nvPr>
            <p:ph sz="quarter" idx="1"/>
          </p:nvPr>
        </p:nvSpPr>
        <p:spPr/>
        <p:txBody>
          <a:bodyPr/>
          <a:lstStyle/>
          <a:p>
            <a:pPr fontAlgn="base">
              <a:buNone/>
            </a:pPr>
            <a:r>
              <a:rPr lang="en-GB" b="1" dirty="0" smtClean="0"/>
              <a:t>Don't:</a:t>
            </a:r>
            <a:endParaRPr lang="en-GB" dirty="0" smtClean="0"/>
          </a:p>
          <a:p>
            <a:pPr lvl="0" fontAlgn="base"/>
            <a:r>
              <a:rPr lang="en-GB" dirty="0" smtClean="0"/>
              <a:t>confuse negotiation with confrontation - you should remain calm, professional and patient</a:t>
            </a:r>
          </a:p>
          <a:p>
            <a:pPr lvl="0" fontAlgn="base"/>
            <a:r>
              <a:rPr lang="en-GB" dirty="0" smtClean="0"/>
              <a:t>become emotional - remember to stick to the issue, don't make it </a:t>
            </a:r>
            <a:r>
              <a:rPr lang="en-GB" dirty="0" smtClean="0"/>
              <a:t>personal </a:t>
            </a:r>
            <a:r>
              <a:rPr lang="en-GB" dirty="0" smtClean="0"/>
              <a:t>and avoid becoming angry, hostile or frustrated</a:t>
            </a:r>
          </a:p>
          <a:p>
            <a:pPr lvl="0" fontAlgn="base"/>
            <a:r>
              <a:rPr lang="en-GB" dirty="0" smtClean="0"/>
              <a:t>blame the other party if you can’t achieve your desired outcome</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987552"/>
          </a:xfrm>
        </p:spPr>
        <p:txBody>
          <a:bodyPr>
            <a:normAutofit fontScale="90000"/>
          </a:bodyPr>
          <a:lstStyle/>
          <a:p>
            <a:r>
              <a:rPr lang="en-GB" b="1" dirty="0" smtClean="0"/>
              <a:t/>
            </a:r>
            <a:br>
              <a:rPr lang="en-GB" b="1" dirty="0" smtClean="0"/>
            </a:br>
            <a:r>
              <a:rPr lang="en-GB" b="1" dirty="0" smtClean="0"/>
              <a:t/>
            </a:r>
            <a:br>
              <a:rPr lang="en-GB" b="1" dirty="0" smtClean="0"/>
            </a:br>
            <a:r>
              <a:rPr lang="en-GB" sz="3600" b="1" dirty="0" smtClean="0"/>
              <a:t>Types of Business Communication</a:t>
            </a:r>
            <a:endParaRPr lang="en-GB"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3" name="Content Placeholder 2"/>
          <p:cNvSpPr>
            <a:spLocks noGrp="1"/>
          </p:cNvSpPr>
          <p:nvPr>
            <p:ph sz="quarter" idx="1"/>
          </p:nvPr>
        </p:nvSpPr>
        <p:spPr/>
        <p:txBody>
          <a:bodyPr>
            <a:normAutofit lnSpcReduction="10000"/>
          </a:bodyPr>
          <a:lstStyle/>
          <a:p>
            <a:r>
              <a:rPr lang="en-GB" dirty="0" smtClean="0"/>
              <a:t>Internal Communication-  includes all communication within an organization. </a:t>
            </a:r>
          </a:p>
          <a:p>
            <a:r>
              <a:rPr lang="en-GB" dirty="0" smtClean="0"/>
              <a:t>It may be informal, formal function or department providing communication in various forms to employees.</a:t>
            </a:r>
          </a:p>
          <a:p>
            <a:pPr lvl="0"/>
            <a:endParaRPr lang="en-GB" dirty="0" smtClean="0"/>
          </a:p>
          <a:p>
            <a:r>
              <a:rPr lang="en-GB" dirty="0" smtClean="0"/>
              <a:t>External Communication- Communication with people outside the company is called “</a:t>
            </a:r>
            <a:r>
              <a:rPr lang="en-GB" b="1" dirty="0" smtClean="0"/>
              <a:t>external communication</a:t>
            </a:r>
            <a:r>
              <a:rPr lang="en-GB" dirty="0" smtClean="0"/>
              <a:t>”. Supervisors communicate with sources outside the organization, such as vendors/suppliers and customers.</a:t>
            </a:r>
          </a:p>
          <a:p>
            <a:pPr lvl="0"/>
            <a:endParaRPr lang="en-GB" dirty="0" smtClean="0"/>
          </a:p>
          <a:p>
            <a:endParaRPr lang="en-GB"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GB" dirty="0" smtClean="0"/>
              <a:t>Tips for effective negotiation</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110</a:t>
            </a:fld>
            <a:endParaRPr lang="en-US" dirty="0"/>
          </a:p>
        </p:txBody>
      </p:sp>
      <p:sp>
        <p:nvSpPr>
          <p:cNvPr id="3" name="Content Placeholder 2"/>
          <p:cNvSpPr>
            <a:spLocks noGrp="1"/>
          </p:cNvSpPr>
          <p:nvPr>
            <p:ph sz="quarter" idx="1"/>
          </p:nvPr>
        </p:nvSpPr>
        <p:spPr>
          <a:xfrm>
            <a:off x="457200" y="1295400"/>
            <a:ext cx="8229600" cy="5562600"/>
          </a:xfrm>
        </p:spPr>
        <p:txBody>
          <a:bodyPr>
            <a:normAutofit/>
          </a:bodyPr>
          <a:lstStyle/>
          <a:p>
            <a:pPr fontAlgn="base">
              <a:buNone/>
            </a:pPr>
            <a:r>
              <a:rPr lang="en-GB" b="1" dirty="0" smtClean="0"/>
              <a:t>Do:</a:t>
            </a:r>
            <a:endParaRPr lang="en-GB" dirty="0" smtClean="0"/>
          </a:p>
          <a:p>
            <a:pPr lvl="0" fontAlgn="base"/>
            <a:r>
              <a:rPr lang="en-GB" dirty="0" smtClean="0"/>
              <a:t>be clear about what you are offering and what you need from the other party</a:t>
            </a:r>
          </a:p>
          <a:p>
            <a:pPr lvl="0" fontAlgn="base"/>
            <a:r>
              <a:rPr lang="en-GB" dirty="0" smtClean="0"/>
              <a:t>be prepared - think about what the other party needs from the deal and take a comprehensive view of the situation</a:t>
            </a:r>
          </a:p>
          <a:p>
            <a:pPr lvl="0" fontAlgn="base"/>
            <a:r>
              <a:rPr lang="en-GB" dirty="0" smtClean="0"/>
              <a:t>be consistent with how you present your goals, expectations and objectives</a:t>
            </a:r>
          </a:p>
          <a:p>
            <a:pPr lvl="0" fontAlgn="base"/>
            <a:r>
              <a:rPr lang="en-GB" dirty="0" smtClean="0"/>
              <a:t>set guidelines for the discussion and ensure that you and the other party stick to them throughout the entire process</a:t>
            </a:r>
          </a:p>
          <a:p>
            <a:pPr lvl="0" fontAlgn="base"/>
            <a:endParaRPr lang="en-GB"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GB" dirty="0" smtClean="0"/>
              <a:t>Tips for effective negotiation</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111</a:t>
            </a:fld>
            <a:endParaRPr lang="en-US" dirty="0"/>
          </a:p>
        </p:txBody>
      </p:sp>
      <p:sp>
        <p:nvSpPr>
          <p:cNvPr id="3" name="Content Placeholder 2"/>
          <p:cNvSpPr>
            <a:spLocks noGrp="1"/>
          </p:cNvSpPr>
          <p:nvPr>
            <p:ph sz="quarter" idx="1"/>
          </p:nvPr>
        </p:nvSpPr>
        <p:spPr>
          <a:xfrm>
            <a:off x="457200" y="1295400"/>
            <a:ext cx="8229600" cy="5562600"/>
          </a:xfrm>
        </p:spPr>
        <p:txBody>
          <a:bodyPr>
            <a:normAutofit/>
          </a:bodyPr>
          <a:lstStyle/>
          <a:p>
            <a:pPr fontAlgn="base">
              <a:buNone/>
            </a:pPr>
            <a:r>
              <a:rPr lang="en-GB" b="1" dirty="0" smtClean="0"/>
              <a:t>Do:</a:t>
            </a:r>
            <a:endParaRPr lang="en-GB" dirty="0" smtClean="0"/>
          </a:p>
          <a:p>
            <a:pPr lvl="0" fontAlgn="base"/>
            <a:r>
              <a:rPr lang="en-GB" dirty="0" smtClean="0"/>
              <a:t>use effective communication skills including positive body language</a:t>
            </a:r>
          </a:p>
          <a:p>
            <a:pPr lvl="0" fontAlgn="base"/>
            <a:r>
              <a:rPr lang="en-GB" dirty="0" smtClean="0"/>
              <a:t>prepare for compromise</a:t>
            </a:r>
          </a:p>
          <a:p>
            <a:pPr lvl="0" fontAlgn="base"/>
            <a:r>
              <a:rPr lang="en-GB" dirty="0" smtClean="0"/>
              <a:t>strive for mutually beneficial solutions</a:t>
            </a:r>
          </a:p>
          <a:p>
            <a:pPr lvl="0" fontAlgn="base"/>
            <a:r>
              <a:rPr lang="en-GB" dirty="0" smtClean="0"/>
              <a:t>consider whether you should seek legal advice</a:t>
            </a:r>
          </a:p>
          <a:p>
            <a:pPr lvl="0" fontAlgn="base"/>
            <a:r>
              <a:rPr lang="en-GB" dirty="0" smtClean="0"/>
              <a:t>ask plenty of questions</a:t>
            </a:r>
          </a:p>
          <a:p>
            <a:pPr lvl="0" fontAlgn="base"/>
            <a:r>
              <a:rPr lang="en-GB" dirty="0" smtClean="0"/>
              <a:t>pay attention to detail</a:t>
            </a:r>
          </a:p>
          <a:p>
            <a:pPr lvl="0" fontAlgn="base"/>
            <a:r>
              <a:rPr lang="en-GB" dirty="0" smtClean="0"/>
              <a:t>put things in writing</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Strategies for negotiating</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112</a:t>
            </a:fld>
            <a:endParaRPr lang="en-US" dirty="0"/>
          </a:p>
        </p:txBody>
      </p:sp>
      <p:sp>
        <p:nvSpPr>
          <p:cNvPr id="3" name="Content Placeholder 2"/>
          <p:cNvSpPr>
            <a:spLocks noGrp="1"/>
          </p:cNvSpPr>
          <p:nvPr>
            <p:ph sz="quarter" idx="1"/>
          </p:nvPr>
        </p:nvSpPr>
        <p:spPr/>
        <p:txBody>
          <a:bodyPr>
            <a:normAutofit lnSpcReduction="10000"/>
          </a:bodyPr>
          <a:lstStyle/>
          <a:p>
            <a:pPr fontAlgn="base"/>
            <a:r>
              <a:rPr lang="en-GB" dirty="0" smtClean="0"/>
              <a:t>Understanding the other party's interests and tactics is integral to good negotiating. Choosing a strategy that best responds to their interests and tactics will help you achieve the best outcome.</a:t>
            </a:r>
            <a:endParaRPr lang="en-GB" b="1" dirty="0" smtClean="0"/>
          </a:p>
          <a:p>
            <a:pPr lvl="0" fontAlgn="base"/>
            <a:r>
              <a:rPr lang="en-GB" b="1" dirty="0" smtClean="0"/>
              <a:t>problem solving</a:t>
            </a:r>
            <a:r>
              <a:rPr lang="en-GB" dirty="0" smtClean="0"/>
              <a:t> - both parties committing to examining and discussing issues closely when entering into long-term agreements that warrant careful scrutiny</a:t>
            </a:r>
          </a:p>
          <a:p>
            <a:pPr lvl="0" fontAlgn="base"/>
            <a:r>
              <a:rPr lang="en-GB" b="1" dirty="0" smtClean="0"/>
              <a:t>contending</a:t>
            </a:r>
            <a:r>
              <a:rPr lang="en-GB" dirty="0" smtClean="0"/>
              <a:t> - persuading your negotiating party to concede to your outcome if you are bargaining in one-off negotiations or over major 'wins'</a:t>
            </a:r>
          </a:p>
          <a:p>
            <a:pPr>
              <a:buNone/>
            </a:pPr>
            <a:endParaRPr lang="en-GB"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Strategies for negotiating</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113</a:t>
            </a:fld>
            <a:endParaRPr lang="en-US" dirty="0"/>
          </a:p>
        </p:txBody>
      </p:sp>
      <p:sp>
        <p:nvSpPr>
          <p:cNvPr id="3" name="Content Placeholder 2"/>
          <p:cNvSpPr>
            <a:spLocks noGrp="1"/>
          </p:cNvSpPr>
          <p:nvPr>
            <p:ph sz="quarter" idx="1"/>
          </p:nvPr>
        </p:nvSpPr>
        <p:spPr/>
        <p:txBody>
          <a:bodyPr>
            <a:normAutofit/>
          </a:bodyPr>
          <a:lstStyle/>
          <a:p>
            <a:pPr lvl="0" fontAlgn="base"/>
            <a:r>
              <a:rPr lang="en-GB" b="1" dirty="0" smtClean="0"/>
              <a:t>yielding</a:t>
            </a:r>
            <a:r>
              <a:rPr lang="en-GB" dirty="0" smtClean="0"/>
              <a:t> </a:t>
            </a:r>
            <a:r>
              <a:rPr lang="en-GB" dirty="0" smtClean="0"/>
              <a:t>/</a:t>
            </a:r>
            <a:r>
              <a:rPr lang="en-GB" b="1" dirty="0" smtClean="0"/>
              <a:t>providing</a:t>
            </a:r>
            <a:r>
              <a:rPr lang="en-GB" dirty="0" smtClean="0"/>
              <a:t>- </a:t>
            </a:r>
            <a:r>
              <a:rPr lang="en-GB" dirty="0" smtClean="0"/>
              <a:t>conceding a point that is not vital to you but is important to the other party; valuable in ongoing negotiations</a:t>
            </a:r>
          </a:p>
          <a:p>
            <a:pPr lvl="0" fontAlgn="base"/>
            <a:r>
              <a:rPr lang="en-GB" b="1" dirty="0" smtClean="0"/>
              <a:t>compromising</a:t>
            </a:r>
            <a:r>
              <a:rPr lang="en-GB" dirty="0" smtClean="0"/>
              <a:t> - both parties forgoing their ideal outcomes, settling for an outcome that is moderately satisfactory to each participant</a:t>
            </a:r>
          </a:p>
          <a:p>
            <a:pPr lvl="0" fontAlgn="base"/>
            <a:r>
              <a:rPr lang="en-GB" b="1" dirty="0" smtClean="0"/>
              <a:t>inaction</a:t>
            </a:r>
            <a:r>
              <a:rPr lang="en-GB" dirty="0" smtClean="0"/>
              <a:t> - buying time to think about the proposal, gather more information or decide your next tactics</a:t>
            </a:r>
          </a:p>
          <a:p>
            <a:pPr lvl="1" fontAlgn="base"/>
            <a:r>
              <a:rPr lang="en-GB" dirty="0" smtClean="0"/>
              <a:t>Your chosen strategy will depend on who you are negotiating with and the type of relationship you have with them.</a:t>
            </a:r>
          </a:p>
          <a:p>
            <a:endParaRPr lang="en-GB" dirty="0"/>
          </a:p>
        </p:txBody>
      </p:sp>
      <p:pic>
        <p:nvPicPr>
          <p:cNvPr id="21506" name="Picture 2" descr="C:\Program Files\Microsoft Office\MEDIA\CAGCAT10\j0234687.gif"/>
          <p:cNvPicPr>
            <a:picLocks noChangeAspect="1" noChangeArrowheads="1" noCrop="1"/>
          </p:cNvPicPr>
          <p:nvPr/>
        </p:nvPicPr>
        <p:blipFill>
          <a:blip r:embed="rId2" cstate="print"/>
          <a:srcRect/>
          <a:stretch>
            <a:fillRect/>
          </a:stretch>
        </p:blipFill>
        <p:spPr bwMode="auto">
          <a:xfrm>
            <a:off x="7391400" y="5791200"/>
            <a:ext cx="1524000" cy="897860"/>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28</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114</a:t>
            </a:fld>
            <a:endParaRPr lang="en-US" dirty="0"/>
          </a:p>
        </p:txBody>
      </p:sp>
      <p:sp>
        <p:nvSpPr>
          <p:cNvPr id="4" name="Content Placeholder 3"/>
          <p:cNvSpPr>
            <a:spLocks noGrp="1"/>
          </p:cNvSpPr>
          <p:nvPr>
            <p:ph sz="quarter" idx="1"/>
          </p:nvPr>
        </p:nvSpPr>
        <p:spPr>
          <a:xfrm>
            <a:off x="301752" y="1752600"/>
            <a:ext cx="8503920" cy="4346448"/>
          </a:xfrm>
        </p:spPr>
        <p:txBody>
          <a:bodyPr>
            <a:normAutofit/>
          </a:bodyPr>
          <a:lstStyle/>
          <a:p>
            <a:r>
              <a:rPr lang="en-GB" dirty="0" smtClean="0"/>
              <a:t>Which of these strategies do you use while negotiating and why? Give an example.</a:t>
            </a:r>
          </a:p>
          <a:p>
            <a:pPr lvl="1" fontAlgn="base"/>
            <a:r>
              <a:rPr lang="en-GB" b="1" dirty="0" smtClean="0"/>
              <a:t>problem solving</a:t>
            </a:r>
            <a:r>
              <a:rPr lang="en-GB" dirty="0" smtClean="0"/>
              <a:t> </a:t>
            </a:r>
          </a:p>
          <a:p>
            <a:pPr lvl="1" fontAlgn="base"/>
            <a:r>
              <a:rPr lang="en-GB" b="1" dirty="0" smtClean="0"/>
              <a:t>contending</a:t>
            </a:r>
            <a:r>
              <a:rPr lang="en-GB" dirty="0" smtClean="0"/>
              <a:t> </a:t>
            </a:r>
            <a:r>
              <a:rPr lang="en-GB" b="1" dirty="0" smtClean="0"/>
              <a:t>/struggling</a:t>
            </a:r>
          </a:p>
          <a:p>
            <a:pPr lvl="1" fontAlgn="base"/>
            <a:r>
              <a:rPr lang="en-GB" b="1" dirty="0" smtClean="0"/>
              <a:t>yielding</a:t>
            </a:r>
            <a:r>
              <a:rPr lang="en-GB" dirty="0" smtClean="0"/>
              <a:t> /</a:t>
            </a:r>
            <a:r>
              <a:rPr lang="en-GB" b="1" dirty="0" smtClean="0"/>
              <a:t>providing</a:t>
            </a:r>
          </a:p>
          <a:p>
            <a:pPr lvl="1" fontAlgn="base"/>
            <a:r>
              <a:rPr lang="en-GB" b="1" dirty="0" smtClean="0"/>
              <a:t>compromising</a:t>
            </a:r>
            <a:r>
              <a:rPr lang="en-GB" dirty="0" smtClean="0"/>
              <a:t> </a:t>
            </a:r>
          </a:p>
          <a:p>
            <a:pPr lvl="1" fontAlgn="base"/>
            <a:r>
              <a:rPr lang="en-GB" b="1" dirty="0" smtClean="0"/>
              <a:t>Inaction/lack of activity</a:t>
            </a:r>
            <a:endParaRPr lang="en-GB" dirty="0"/>
          </a:p>
        </p:txBody>
      </p:sp>
      <p:pic>
        <p:nvPicPr>
          <p:cNvPr id="130050" name="Picture 2" descr="C:\Program Files\Microsoft Office\MEDIA\CAGCAT10\j0233018.wmf"/>
          <p:cNvPicPr>
            <a:picLocks noChangeAspect="1" noChangeArrowheads="1"/>
          </p:cNvPicPr>
          <p:nvPr/>
        </p:nvPicPr>
        <p:blipFill>
          <a:blip r:embed="rId2" cstate="print"/>
          <a:srcRect/>
          <a:stretch>
            <a:fillRect/>
          </a:stretch>
        </p:blipFill>
        <p:spPr bwMode="auto">
          <a:xfrm>
            <a:off x="6096000" y="3658806"/>
            <a:ext cx="2498002" cy="2537537"/>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29</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115</a:t>
            </a:fld>
            <a:endParaRPr lang="en-US" dirty="0"/>
          </a:p>
        </p:txBody>
      </p:sp>
      <p:sp>
        <p:nvSpPr>
          <p:cNvPr id="3" name="Content Placeholder 2"/>
          <p:cNvSpPr>
            <a:spLocks noGrp="1"/>
          </p:cNvSpPr>
          <p:nvPr>
            <p:ph sz="quarter" idx="1"/>
          </p:nvPr>
        </p:nvSpPr>
        <p:spPr>
          <a:xfrm>
            <a:off x="457200" y="2362200"/>
            <a:ext cx="8229600" cy="3962400"/>
          </a:xfrm>
        </p:spPr>
        <p:txBody>
          <a:bodyPr/>
          <a:lstStyle/>
          <a:p>
            <a:r>
              <a:rPr lang="en-GB" b="1" dirty="0" smtClean="0"/>
              <a:t>Good negotiators are born that way.</a:t>
            </a:r>
            <a:endParaRPr lang="en-GB" dirty="0" smtClean="0"/>
          </a:p>
          <a:p>
            <a:pPr lvl="1"/>
            <a:r>
              <a:rPr lang="en-GB" dirty="0" smtClean="0"/>
              <a:t>Agree</a:t>
            </a:r>
          </a:p>
          <a:p>
            <a:pPr lvl="1"/>
            <a:r>
              <a:rPr lang="en-GB" dirty="0" smtClean="0"/>
              <a:t>Disagree</a:t>
            </a:r>
          </a:p>
          <a:p>
            <a:pPr>
              <a:buNone/>
            </a:pPr>
            <a:r>
              <a:rPr lang="en-GB" dirty="0" smtClean="0"/>
              <a:t>Explain your answer.</a:t>
            </a:r>
            <a:endParaRPr lang="en-GB" dirty="0"/>
          </a:p>
        </p:txBody>
      </p:sp>
      <p:sp>
        <p:nvSpPr>
          <p:cNvPr id="204802" name="AutoShape 2" descr="Image result for clip art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4804" name="Picture 4" descr="Image result for clip art negotiation"/>
          <p:cNvPicPr>
            <a:picLocks noChangeAspect="1" noChangeArrowheads="1"/>
          </p:cNvPicPr>
          <p:nvPr/>
        </p:nvPicPr>
        <p:blipFill>
          <a:blip r:embed="rId2" cstate="print"/>
          <a:srcRect/>
          <a:stretch>
            <a:fillRect/>
          </a:stretch>
        </p:blipFill>
        <p:spPr bwMode="auto">
          <a:xfrm>
            <a:off x="5943600" y="4114800"/>
            <a:ext cx="2143125" cy="2133601"/>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The negotiation process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116</a:t>
            </a:fld>
            <a:endParaRPr lang="en-US" dirty="0"/>
          </a:p>
        </p:txBody>
      </p:sp>
      <p:sp>
        <p:nvSpPr>
          <p:cNvPr id="3" name="Content Placeholder 2"/>
          <p:cNvSpPr>
            <a:spLocks noGrp="1"/>
          </p:cNvSpPr>
          <p:nvPr>
            <p:ph sz="quarter" idx="1"/>
          </p:nvPr>
        </p:nvSpPr>
        <p:spPr>
          <a:xfrm>
            <a:off x="457200" y="1371600"/>
            <a:ext cx="8229600" cy="4953000"/>
          </a:xfrm>
        </p:spPr>
        <p:txBody>
          <a:bodyPr>
            <a:normAutofit/>
          </a:bodyPr>
          <a:lstStyle/>
          <a:p>
            <a:pPr fontAlgn="base"/>
            <a:r>
              <a:rPr lang="en-GB" dirty="0" smtClean="0"/>
              <a:t>In approaching the subject of your negotiations:</a:t>
            </a:r>
          </a:p>
          <a:p>
            <a:pPr lvl="0" fontAlgn="base"/>
            <a:r>
              <a:rPr lang="en-GB" dirty="0" smtClean="0"/>
              <a:t>Set your objectives clearly in your own mind (including your minimum acceptable outcome, your anticipated outcome and your ideal outcome)</a:t>
            </a:r>
          </a:p>
          <a:p>
            <a:pPr lvl="0" fontAlgn="base"/>
            <a:r>
              <a:rPr lang="en-GB" dirty="0" smtClean="0"/>
              <a:t>Determine what you'll do if the negotiation or a particular outcome, fails</a:t>
            </a:r>
          </a:p>
          <a:p>
            <a:pPr lvl="0" fontAlgn="base"/>
            <a:r>
              <a:rPr lang="en-GB" dirty="0" smtClean="0"/>
              <a:t>Determine your needs, the needs of the other party and the reasons behind them</a:t>
            </a:r>
          </a:p>
        </p:txBody>
      </p:sp>
      <p:pic>
        <p:nvPicPr>
          <p:cNvPr id="22530" name="Picture 2" descr="C:\Program Files\Microsoft Office\MEDIA\CAGCAT10\j0195812.wmf"/>
          <p:cNvPicPr>
            <a:picLocks noChangeAspect="1" noChangeArrowheads="1"/>
          </p:cNvPicPr>
          <p:nvPr/>
        </p:nvPicPr>
        <p:blipFill>
          <a:blip r:embed="rId2" cstate="print"/>
          <a:srcRect/>
          <a:stretch>
            <a:fillRect/>
          </a:stretch>
        </p:blipFill>
        <p:spPr bwMode="auto">
          <a:xfrm>
            <a:off x="6781800" y="4572000"/>
            <a:ext cx="1773022" cy="1824228"/>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The negotiation process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117</a:t>
            </a:fld>
            <a:endParaRPr lang="en-US" dirty="0"/>
          </a:p>
        </p:txBody>
      </p:sp>
      <p:sp>
        <p:nvSpPr>
          <p:cNvPr id="3" name="Content Placeholder 2"/>
          <p:cNvSpPr>
            <a:spLocks noGrp="1"/>
          </p:cNvSpPr>
          <p:nvPr>
            <p:ph sz="quarter" idx="1"/>
          </p:nvPr>
        </p:nvSpPr>
        <p:spPr>
          <a:xfrm>
            <a:off x="457200" y="1371600"/>
            <a:ext cx="8229600" cy="4953000"/>
          </a:xfrm>
        </p:spPr>
        <p:txBody>
          <a:bodyPr>
            <a:normAutofit/>
          </a:bodyPr>
          <a:lstStyle/>
          <a:p>
            <a:pPr lvl="0" fontAlgn="base"/>
            <a:r>
              <a:rPr lang="en-GB" dirty="0" smtClean="0"/>
              <a:t>List, rank and value your issues (and then consider concessions you might make)</a:t>
            </a:r>
          </a:p>
          <a:p>
            <a:pPr lvl="0" fontAlgn="base"/>
            <a:r>
              <a:rPr lang="en-GB" dirty="0" smtClean="0"/>
              <a:t>Analyse the other party (including their objectives and the information they need)</a:t>
            </a:r>
          </a:p>
          <a:p>
            <a:pPr lvl="0" fontAlgn="base"/>
            <a:r>
              <a:rPr lang="en-GB" dirty="0" smtClean="0"/>
              <a:t>Research the market and consult with colleagues and partners</a:t>
            </a:r>
          </a:p>
          <a:p>
            <a:pPr lvl="0" fontAlgn="base"/>
            <a:r>
              <a:rPr lang="en-GB" dirty="0" smtClean="0"/>
              <a:t>Rehearse the negotiation</a:t>
            </a:r>
          </a:p>
          <a:p>
            <a:pPr lvl="0" fontAlgn="base"/>
            <a:r>
              <a:rPr lang="en-GB" dirty="0" smtClean="0"/>
              <a:t>Write an agenda - discussion topics, participants, location and schedule.</a:t>
            </a:r>
          </a:p>
          <a:p>
            <a:endParaRPr lang="en-GB" dirty="0"/>
          </a:p>
        </p:txBody>
      </p:sp>
      <p:pic>
        <p:nvPicPr>
          <p:cNvPr id="23554" name="Picture 2" descr="C:\Program Files\Microsoft Office\MEDIA\CAGCAT10\j0195812.wmf"/>
          <p:cNvPicPr>
            <a:picLocks noChangeAspect="1" noChangeArrowheads="1"/>
          </p:cNvPicPr>
          <p:nvPr/>
        </p:nvPicPr>
        <p:blipFill>
          <a:blip r:embed="rId2" cstate="print"/>
          <a:srcRect/>
          <a:stretch>
            <a:fillRect/>
          </a:stretch>
        </p:blipFill>
        <p:spPr bwMode="auto">
          <a:xfrm>
            <a:off x="7162800" y="5033772"/>
            <a:ext cx="1773022" cy="1824228"/>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negotiation process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118</a:t>
            </a:fld>
            <a:endParaRPr lang="en-US" dirty="0"/>
          </a:p>
        </p:txBody>
      </p:sp>
      <p:sp>
        <p:nvSpPr>
          <p:cNvPr id="3" name="Content Placeholder 2"/>
          <p:cNvSpPr>
            <a:spLocks noGrp="1"/>
          </p:cNvSpPr>
          <p:nvPr>
            <p:ph sz="quarter" idx="1"/>
          </p:nvPr>
        </p:nvSpPr>
        <p:spPr/>
        <p:txBody>
          <a:bodyPr>
            <a:normAutofit/>
          </a:bodyPr>
          <a:lstStyle/>
          <a:p>
            <a:pPr fontAlgn="base"/>
            <a:r>
              <a:rPr lang="en-GB" dirty="0" smtClean="0"/>
              <a:t>Engaging with the other party during the negotiation</a:t>
            </a:r>
          </a:p>
          <a:p>
            <a:pPr lvl="0" fontAlgn="base"/>
            <a:r>
              <a:rPr lang="en-GB" dirty="0" smtClean="0"/>
              <a:t>Introduce yourself and articulate the agenda. Demonstrate calm confidence.</a:t>
            </a:r>
          </a:p>
          <a:p>
            <a:pPr lvl="0" fontAlgn="base"/>
            <a:r>
              <a:rPr lang="en-GB" dirty="0" smtClean="0"/>
              <a:t>Propose - make your first offer. The other party will also make proposals. You should rarely accept their first offer. Evidence suggests that people who take the first proposal are less satisfied and regret their haste.</a:t>
            </a:r>
          </a:p>
          <a:p>
            <a:pPr lvl="0" fontAlgn="base"/>
            <a:r>
              <a:rPr lang="en-GB" dirty="0" smtClean="0"/>
              <a:t>Check your understanding of the other </a:t>
            </a:r>
            <a:r>
              <a:rPr lang="en-GB" dirty="0" smtClean="0"/>
              <a:t>party’s </a:t>
            </a:r>
            <a:r>
              <a:rPr lang="en-GB" dirty="0" smtClean="0"/>
              <a:t>proposal.</a:t>
            </a:r>
          </a:p>
          <a:p>
            <a:endParaRPr lang="en-GB"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negotiation process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119</a:t>
            </a:fld>
            <a:endParaRPr lang="en-US" dirty="0"/>
          </a:p>
        </p:txBody>
      </p:sp>
      <p:sp>
        <p:nvSpPr>
          <p:cNvPr id="3" name="Content Placeholder 2"/>
          <p:cNvSpPr>
            <a:spLocks noGrp="1"/>
          </p:cNvSpPr>
          <p:nvPr>
            <p:ph sz="quarter" idx="1"/>
          </p:nvPr>
        </p:nvSpPr>
        <p:spPr/>
        <p:txBody>
          <a:bodyPr>
            <a:normAutofit/>
          </a:bodyPr>
          <a:lstStyle/>
          <a:p>
            <a:pPr lvl="0" fontAlgn="base"/>
            <a:r>
              <a:rPr lang="en-GB" dirty="0" smtClean="0"/>
              <a:t>Remember your objectives.</a:t>
            </a:r>
          </a:p>
          <a:p>
            <a:pPr lvl="0" fontAlgn="base"/>
            <a:r>
              <a:rPr lang="en-GB" dirty="0" smtClean="0"/>
              <a:t>Discuss concepts and ideas.</a:t>
            </a:r>
          </a:p>
          <a:p>
            <a:pPr lvl="0" fontAlgn="base"/>
            <a:r>
              <a:rPr lang="en-GB" dirty="0" smtClean="0"/>
              <a:t>Consider concessions, then make and seek concessions.</a:t>
            </a:r>
          </a:p>
          <a:p>
            <a:pPr lvl="0" fontAlgn="base"/>
            <a:r>
              <a:rPr lang="en-GB" dirty="0" smtClean="0"/>
              <a:t>Suggest alternative proposals and listen to offered suggestions.</a:t>
            </a:r>
          </a:p>
          <a:p>
            <a:pPr lvl="0" fontAlgn="base"/>
            <a:r>
              <a:rPr lang="en-GB" dirty="0" smtClean="0"/>
              <a:t>Paraphrase others' suggestions to clarify and acknowledge proposals.</a:t>
            </a:r>
          </a:p>
          <a:p>
            <a:pPr lvl="0" fontAlgn="base"/>
            <a:r>
              <a:rPr lang="en-GB" dirty="0" smtClean="0"/>
              <a:t>Give and take.</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pPr lvl="0"/>
            <a:r>
              <a:rPr lang="en-GB" b="1" dirty="0" smtClean="0"/>
              <a:t>Internal Communication</a:t>
            </a:r>
            <a:br>
              <a:rPr lang="en-GB" b="1" dirty="0" smtClean="0"/>
            </a:br>
            <a:endParaRPr lang="en-GB"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12</a:t>
            </a:fld>
            <a:endParaRPr lang="en-US" dirty="0"/>
          </a:p>
        </p:txBody>
      </p:sp>
      <p:sp>
        <p:nvSpPr>
          <p:cNvPr id="3" name="Content Placeholder 2"/>
          <p:cNvSpPr>
            <a:spLocks noGrp="1"/>
          </p:cNvSpPr>
          <p:nvPr>
            <p:ph sz="quarter" idx="1"/>
          </p:nvPr>
        </p:nvSpPr>
        <p:spPr>
          <a:xfrm>
            <a:off x="457200" y="1371600"/>
            <a:ext cx="8229600" cy="5105400"/>
          </a:xfrm>
        </p:spPr>
        <p:txBody>
          <a:bodyPr>
            <a:normAutofit fontScale="85000" lnSpcReduction="20000"/>
          </a:bodyPr>
          <a:lstStyle/>
          <a:p>
            <a:r>
              <a:rPr lang="en-GB" b="1" dirty="0" smtClean="0"/>
              <a:t>Upward Communication</a:t>
            </a:r>
          </a:p>
          <a:p>
            <a:pPr lvl="2"/>
            <a:r>
              <a:rPr lang="en-GB" sz="2400" dirty="0" smtClean="0"/>
              <a:t>Exchange information</a:t>
            </a:r>
            <a:endParaRPr lang="en-GB" sz="2000" dirty="0" smtClean="0"/>
          </a:p>
          <a:p>
            <a:pPr lvl="2"/>
            <a:r>
              <a:rPr lang="en-GB" sz="2400" dirty="0" smtClean="0"/>
              <a:t>Offer ideas</a:t>
            </a:r>
            <a:endParaRPr lang="en-GB" sz="2000" dirty="0" smtClean="0"/>
          </a:p>
          <a:p>
            <a:pPr lvl="2"/>
            <a:r>
              <a:rPr lang="en-GB" sz="2400" dirty="0" smtClean="0"/>
              <a:t>Express enthusiasm</a:t>
            </a:r>
            <a:endParaRPr lang="en-GB" sz="2000" dirty="0" smtClean="0"/>
          </a:p>
          <a:p>
            <a:pPr lvl="2"/>
            <a:r>
              <a:rPr lang="en-GB" sz="2400" dirty="0" smtClean="0"/>
              <a:t>Achieve job satisfaction</a:t>
            </a:r>
            <a:endParaRPr lang="en-GB" sz="2000" dirty="0" smtClean="0"/>
          </a:p>
          <a:p>
            <a:pPr lvl="2"/>
            <a:r>
              <a:rPr lang="en-GB" sz="2400" dirty="0" smtClean="0"/>
              <a:t>Provide feedback</a:t>
            </a:r>
            <a:endParaRPr lang="en-GB" sz="2000" dirty="0" smtClean="0"/>
          </a:p>
          <a:p>
            <a:r>
              <a:rPr lang="en-GB" b="1" dirty="0" smtClean="0"/>
              <a:t>Downward Communication</a:t>
            </a:r>
          </a:p>
          <a:p>
            <a:pPr lvl="2"/>
            <a:r>
              <a:rPr lang="en-GB" sz="2400" dirty="0" smtClean="0"/>
              <a:t>Transmit vital information</a:t>
            </a:r>
            <a:endParaRPr lang="en-GB" sz="2000" dirty="0" smtClean="0"/>
          </a:p>
          <a:p>
            <a:pPr lvl="2"/>
            <a:r>
              <a:rPr lang="en-GB" sz="2400" dirty="0" smtClean="0"/>
              <a:t>Give instructions</a:t>
            </a:r>
            <a:endParaRPr lang="en-GB" sz="2000" dirty="0" smtClean="0"/>
          </a:p>
          <a:p>
            <a:pPr lvl="2"/>
            <a:r>
              <a:rPr lang="en-GB" sz="2400" dirty="0" smtClean="0"/>
              <a:t>Encourage 2-way discussion</a:t>
            </a:r>
            <a:endParaRPr lang="en-GB" sz="2000" dirty="0" smtClean="0"/>
          </a:p>
          <a:p>
            <a:pPr lvl="2"/>
            <a:r>
              <a:rPr lang="en-GB" sz="2400" dirty="0" smtClean="0"/>
              <a:t>Announce decisions</a:t>
            </a:r>
            <a:endParaRPr lang="en-GB" sz="2000" dirty="0" smtClean="0"/>
          </a:p>
          <a:p>
            <a:pPr lvl="2"/>
            <a:r>
              <a:rPr lang="en-GB" sz="2400" dirty="0" smtClean="0"/>
              <a:t>Seek cooperation</a:t>
            </a:r>
            <a:endParaRPr lang="en-GB" sz="2000" dirty="0" smtClean="0"/>
          </a:p>
          <a:p>
            <a:pPr lvl="2"/>
            <a:r>
              <a:rPr lang="en-GB" sz="2400" dirty="0" smtClean="0"/>
              <a:t>Provide motivation</a:t>
            </a:r>
            <a:endParaRPr lang="en-GB" sz="2000" dirty="0" smtClean="0"/>
          </a:p>
          <a:p>
            <a:pPr lvl="2"/>
            <a:r>
              <a:rPr lang="en-GB" sz="2400" dirty="0" smtClean="0"/>
              <a:t>Boost morale</a:t>
            </a:r>
            <a:endParaRPr lang="en-GB" sz="2000" dirty="0" smtClean="0"/>
          </a:p>
          <a:p>
            <a:pPr lvl="2"/>
            <a:r>
              <a:rPr lang="en-GB" sz="2400" dirty="0" smtClean="0"/>
              <a:t>Increase efficiency</a:t>
            </a:r>
            <a:endParaRPr lang="en-GB" sz="2000" dirty="0" smtClean="0"/>
          </a:p>
          <a:p>
            <a:pPr lvl="2"/>
            <a:r>
              <a:rPr lang="en-GB" sz="2400" dirty="0" smtClean="0"/>
              <a:t>Obtain feedback</a:t>
            </a:r>
            <a:endParaRPr lang="en-GB" sz="2000" dirty="0" smtClean="0"/>
          </a:p>
          <a:p>
            <a:endParaRPr lang="en-GB" dirty="0"/>
          </a:p>
        </p:txBody>
      </p:sp>
      <p:pic>
        <p:nvPicPr>
          <p:cNvPr id="96258" name="Picture 2" descr="  meeting meetings business people agreement handshake partner partners  meeting.gif clip art people "/>
          <p:cNvPicPr>
            <a:picLocks noChangeAspect="1" noChangeArrowheads="1"/>
          </p:cNvPicPr>
          <p:nvPr/>
        </p:nvPicPr>
        <p:blipFill>
          <a:blip r:embed="rId2" cstate="print"/>
          <a:srcRect/>
          <a:stretch>
            <a:fillRect/>
          </a:stretch>
        </p:blipFill>
        <p:spPr bwMode="auto">
          <a:xfrm>
            <a:off x="6350001" y="4648200"/>
            <a:ext cx="1955799" cy="1466851"/>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lstStyle/>
          <a:p>
            <a:r>
              <a:rPr lang="en-GB" b="1" dirty="0" smtClean="0"/>
              <a:t>The negotiation process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120</a:t>
            </a:fld>
            <a:endParaRPr lang="en-US" dirty="0"/>
          </a:p>
        </p:txBody>
      </p:sp>
      <p:sp>
        <p:nvSpPr>
          <p:cNvPr id="3" name="Content Placeholder 2"/>
          <p:cNvSpPr>
            <a:spLocks noGrp="1"/>
          </p:cNvSpPr>
          <p:nvPr>
            <p:ph sz="quarter" idx="1"/>
          </p:nvPr>
        </p:nvSpPr>
        <p:spPr>
          <a:xfrm>
            <a:off x="457200" y="1600200"/>
            <a:ext cx="8229600" cy="5029200"/>
          </a:xfrm>
        </p:spPr>
        <p:txBody>
          <a:bodyPr>
            <a:normAutofit fontScale="77500" lnSpcReduction="20000"/>
          </a:bodyPr>
          <a:lstStyle/>
          <a:p>
            <a:pPr fontAlgn="base">
              <a:buNone/>
            </a:pPr>
            <a:r>
              <a:rPr lang="en-GB" sz="2800" dirty="0" smtClean="0"/>
              <a:t>Closing the negotiation</a:t>
            </a:r>
            <a:endParaRPr lang="en-GB" sz="2400" dirty="0" smtClean="0"/>
          </a:p>
          <a:p>
            <a:pPr fontAlgn="base"/>
            <a:r>
              <a:rPr lang="en-GB" sz="2800" dirty="0" smtClean="0"/>
              <a:t>Take a moment to revisit your objectives for the negotiation. Once you feel you are approaching an outcome that is acceptable to you:</a:t>
            </a:r>
            <a:endParaRPr lang="en-GB" sz="2400" dirty="0" smtClean="0"/>
          </a:p>
          <a:p>
            <a:pPr lvl="0" fontAlgn="base"/>
            <a:r>
              <a:rPr lang="en-GB" sz="2800" dirty="0" smtClean="0"/>
              <a:t>look for closing signals; for example</a:t>
            </a:r>
            <a:br>
              <a:rPr lang="en-GB" sz="2800" dirty="0" smtClean="0"/>
            </a:br>
            <a:endParaRPr lang="en-GB" sz="2400" dirty="0" smtClean="0"/>
          </a:p>
          <a:p>
            <a:pPr lvl="1" fontAlgn="base"/>
            <a:r>
              <a:rPr lang="en-GB" dirty="0" smtClean="0"/>
              <a:t>fading counter-arguments</a:t>
            </a:r>
            <a:endParaRPr lang="en-GB" sz="2000" dirty="0" smtClean="0"/>
          </a:p>
          <a:p>
            <a:pPr lvl="1" fontAlgn="base"/>
            <a:r>
              <a:rPr lang="en-GB" dirty="0" smtClean="0"/>
              <a:t>tired body language from the other party</a:t>
            </a:r>
            <a:endParaRPr lang="en-GB" sz="2000" dirty="0" smtClean="0"/>
          </a:p>
          <a:p>
            <a:pPr lvl="1" fontAlgn="base"/>
            <a:r>
              <a:rPr lang="en-GB" dirty="0" smtClean="0"/>
              <a:t>negotiating positions converging</a:t>
            </a:r>
            <a:endParaRPr lang="en-GB" sz="2000" dirty="0" smtClean="0"/>
          </a:p>
          <a:p>
            <a:pPr lvl="0" fontAlgn="base"/>
            <a:r>
              <a:rPr lang="en-GB" sz="2800" dirty="0" smtClean="0"/>
              <a:t>articulate agreements and concessions already made</a:t>
            </a:r>
            <a:endParaRPr lang="en-GB" sz="2400" dirty="0" smtClean="0"/>
          </a:p>
          <a:p>
            <a:pPr lvl="0" fontAlgn="base"/>
            <a:r>
              <a:rPr lang="en-GB" sz="2800" dirty="0" smtClean="0"/>
              <a:t>make 'closing' statements; for example</a:t>
            </a:r>
            <a:br>
              <a:rPr lang="en-GB" sz="2800" dirty="0" smtClean="0"/>
            </a:br>
            <a:endParaRPr lang="en-GB" sz="2400" dirty="0" smtClean="0"/>
          </a:p>
          <a:p>
            <a:pPr lvl="1" fontAlgn="base"/>
            <a:r>
              <a:rPr lang="en-GB" dirty="0" smtClean="0"/>
              <a:t>'That suggestion might work.'</a:t>
            </a:r>
            <a:endParaRPr lang="en-GB" sz="2000" dirty="0" smtClean="0"/>
          </a:p>
          <a:p>
            <a:pPr lvl="1" fontAlgn="base"/>
            <a:r>
              <a:rPr lang="en-GB" dirty="0" smtClean="0"/>
              <a:t>'Right. Where do I sign?'</a:t>
            </a:r>
            <a:endParaRPr lang="en-GB" sz="2000" dirty="0" smtClean="0"/>
          </a:p>
          <a:p>
            <a:pPr lvl="0" fontAlgn="base"/>
            <a:r>
              <a:rPr lang="en-GB" sz="2800" dirty="0" smtClean="0"/>
              <a:t>get agreements in writing as soon as you can</a:t>
            </a:r>
            <a:endParaRPr lang="en-GB" sz="2400" dirty="0" smtClean="0"/>
          </a:p>
          <a:p>
            <a:pPr lvl="0" fontAlgn="base"/>
            <a:r>
              <a:rPr lang="en-GB" sz="2800" dirty="0" smtClean="0"/>
              <a:t>follow up promptly on any commitments you have made</a:t>
            </a:r>
            <a:endParaRPr lang="en-GB" sz="2400" dirty="0" smtClean="0"/>
          </a:p>
          <a:p>
            <a:endParaRPr lang="en-GB"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30</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121</a:t>
            </a:fld>
            <a:endParaRPr lang="en-US" dirty="0"/>
          </a:p>
        </p:txBody>
      </p:sp>
      <p:sp>
        <p:nvSpPr>
          <p:cNvPr id="4" name="Content Placeholder 3"/>
          <p:cNvSpPr>
            <a:spLocks noGrp="1"/>
          </p:cNvSpPr>
          <p:nvPr>
            <p:ph sz="quarter" idx="1"/>
          </p:nvPr>
        </p:nvSpPr>
        <p:spPr>
          <a:xfrm>
            <a:off x="301752" y="1905000"/>
            <a:ext cx="8503920" cy="4194048"/>
          </a:xfrm>
        </p:spPr>
        <p:txBody>
          <a:bodyPr/>
          <a:lstStyle/>
          <a:p>
            <a:r>
              <a:rPr lang="en-GB" dirty="0" smtClean="0"/>
              <a:t>Have you ever had the negotiation in English and what was the outcome?</a:t>
            </a:r>
          </a:p>
          <a:p>
            <a:r>
              <a:rPr lang="en-GB" dirty="0" smtClean="0"/>
              <a:t>How did you feel in that moment?</a:t>
            </a:r>
          </a:p>
          <a:p>
            <a:r>
              <a:rPr lang="en-GB" dirty="0" smtClean="0"/>
              <a:t>Give an example.</a:t>
            </a:r>
            <a:endParaRPr lang="en-GB" dirty="0"/>
          </a:p>
        </p:txBody>
      </p:sp>
      <p:pic>
        <p:nvPicPr>
          <p:cNvPr id="131074" name="Picture 2" descr="C:\Program Files\Microsoft Office\MEDIA\CAGCAT10\j0233018.wmf"/>
          <p:cNvPicPr>
            <a:picLocks noChangeAspect="1" noChangeArrowheads="1"/>
          </p:cNvPicPr>
          <p:nvPr/>
        </p:nvPicPr>
        <p:blipFill>
          <a:blip r:embed="rId2" cstate="print"/>
          <a:srcRect/>
          <a:stretch>
            <a:fillRect/>
          </a:stretch>
        </p:blipFill>
        <p:spPr bwMode="auto">
          <a:xfrm>
            <a:off x="6629400" y="4042218"/>
            <a:ext cx="2345602" cy="2382725"/>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31</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122</a:t>
            </a:fld>
            <a:endParaRPr lang="en-US" dirty="0"/>
          </a:p>
        </p:txBody>
      </p:sp>
      <p:sp>
        <p:nvSpPr>
          <p:cNvPr id="3" name="Content Placeholder 2"/>
          <p:cNvSpPr>
            <a:spLocks noGrp="1"/>
          </p:cNvSpPr>
          <p:nvPr>
            <p:ph sz="quarter" idx="1"/>
          </p:nvPr>
        </p:nvSpPr>
        <p:spPr>
          <a:xfrm>
            <a:off x="457200" y="2743200"/>
            <a:ext cx="8229600" cy="3581400"/>
          </a:xfrm>
        </p:spPr>
        <p:txBody>
          <a:bodyPr/>
          <a:lstStyle/>
          <a:p>
            <a:r>
              <a:rPr lang="en-GB" dirty="0" smtClean="0"/>
              <a:t>What would you do if your negotiation failed? </a:t>
            </a:r>
          </a:p>
          <a:p>
            <a:r>
              <a:rPr lang="en-GB" dirty="0" smtClean="0"/>
              <a:t>Give reasons.</a:t>
            </a:r>
            <a:endParaRPr lang="en-GB" dirty="0"/>
          </a:p>
        </p:txBody>
      </p:sp>
      <p:pic>
        <p:nvPicPr>
          <p:cNvPr id="5" name="Picture 4" descr="http://img-aws.ehowcdn.com/105x70/ds-photo/60/215/fotolia_2683636_XS.jpg">
            <a:hlinkClick r:id="rId2"/>
          </p:cNvPr>
          <p:cNvPicPr/>
          <p:nvPr/>
        </p:nvPicPr>
        <p:blipFill>
          <a:blip r:embed="rId3" cstate="print"/>
          <a:srcRect/>
          <a:stretch>
            <a:fillRect/>
          </a:stretch>
        </p:blipFill>
        <p:spPr bwMode="auto">
          <a:xfrm>
            <a:off x="6400800" y="4495800"/>
            <a:ext cx="1905000" cy="14300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When negotiations fail</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123</a:t>
            </a:fld>
            <a:endParaRPr lang="en-US" dirty="0"/>
          </a:p>
        </p:txBody>
      </p:sp>
      <p:sp>
        <p:nvSpPr>
          <p:cNvPr id="3" name="Content Placeholder 2"/>
          <p:cNvSpPr>
            <a:spLocks noGrp="1"/>
          </p:cNvSpPr>
          <p:nvPr>
            <p:ph sz="quarter" idx="1"/>
          </p:nvPr>
        </p:nvSpPr>
        <p:spPr/>
        <p:txBody>
          <a:bodyPr>
            <a:normAutofit fontScale="92500" lnSpcReduction="10000"/>
          </a:bodyPr>
          <a:lstStyle/>
          <a:p>
            <a:pPr fontAlgn="base">
              <a:buNone/>
            </a:pPr>
            <a:r>
              <a:rPr lang="en-GB" dirty="0" smtClean="0"/>
              <a:t>Having an alternative plan will help you to:</a:t>
            </a:r>
          </a:p>
          <a:p>
            <a:pPr lvl="0" fontAlgn="base"/>
            <a:r>
              <a:rPr lang="en-GB" dirty="0" smtClean="0"/>
              <a:t>reduce your own internal pressures</a:t>
            </a:r>
          </a:p>
          <a:p>
            <a:pPr lvl="0" fontAlgn="base"/>
            <a:r>
              <a:rPr lang="en-GB" dirty="0" smtClean="0"/>
              <a:t>minimise your chances of accepting an offer that is not in your best business interests</a:t>
            </a:r>
          </a:p>
          <a:p>
            <a:pPr lvl="0" fontAlgn="base"/>
            <a:r>
              <a:rPr lang="en-GB" dirty="0" smtClean="0"/>
              <a:t>set realistic goals and expectations.</a:t>
            </a:r>
          </a:p>
          <a:p>
            <a:r>
              <a:rPr lang="en-GB" dirty="0" smtClean="0"/>
              <a:t>Consider your 'best alternative to a negotiated agreement' (also known as BATNA)</a:t>
            </a:r>
          </a:p>
          <a:p>
            <a:pPr lvl="1" fontAlgn="base"/>
            <a:r>
              <a:rPr lang="en-GB" dirty="0" smtClean="0"/>
              <a:t>Brainstorm all available alternatives to the process you are negotiating.</a:t>
            </a:r>
          </a:p>
          <a:p>
            <a:pPr lvl="1" fontAlgn="base"/>
            <a:r>
              <a:rPr lang="en-GB" dirty="0" smtClean="0"/>
              <a:t>Choose the most promising ideas and expand them into practicable alternatives.</a:t>
            </a:r>
          </a:p>
          <a:p>
            <a:pPr lvl="1" fontAlgn="base"/>
            <a:r>
              <a:rPr lang="en-GB" dirty="0" smtClean="0"/>
              <a:t>Keep the best alternative in reserve as a fallback.</a:t>
            </a:r>
          </a:p>
          <a:p>
            <a:endParaRPr lang="en-GB"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32</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124</a:t>
            </a:fld>
            <a:endParaRPr lang="en-US" dirty="0"/>
          </a:p>
        </p:txBody>
      </p:sp>
      <p:sp>
        <p:nvSpPr>
          <p:cNvPr id="3" name="Content Placeholder 2"/>
          <p:cNvSpPr>
            <a:spLocks noGrp="1"/>
          </p:cNvSpPr>
          <p:nvPr>
            <p:ph sz="quarter" idx="1"/>
          </p:nvPr>
        </p:nvSpPr>
        <p:spPr/>
        <p:txBody>
          <a:bodyPr/>
          <a:lstStyle/>
          <a:p>
            <a:r>
              <a:rPr lang="en-GB" dirty="0" smtClean="0"/>
              <a:t>Is this statement true or false? Give your reasons.</a:t>
            </a:r>
          </a:p>
          <a:p>
            <a:pPr>
              <a:buNone/>
            </a:pPr>
            <a:endParaRPr lang="en-GB" dirty="0" smtClean="0"/>
          </a:p>
          <a:p>
            <a:pPr lvl="1"/>
            <a:r>
              <a:rPr lang="en-GB" dirty="0" smtClean="0"/>
              <a:t>Most workers are too nervous to negotiate for more responsibility, their own staff, a higher salary or to transfer to a new location.</a:t>
            </a:r>
          </a:p>
          <a:p>
            <a:endParaRPr lang="en-GB" dirty="0"/>
          </a:p>
        </p:txBody>
      </p:sp>
      <p:pic>
        <p:nvPicPr>
          <p:cNvPr id="5" name="Picture 4" descr="http://img-aws.ehowcdn.com/105x70/ds-photo/60/215/fotolia_2683636_XS.jpg">
            <a:hlinkClick r:id="rId2"/>
          </p:cNvPr>
          <p:cNvPicPr/>
          <p:nvPr/>
        </p:nvPicPr>
        <p:blipFill>
          <a:blip r:embed="rId3" cstate="print"/>
          <a:srcRect/>
          <a:stretch>
            <a:fillRect/>
          </a:stretch>
        </p:blipFill>
        <p:spPr bwMode="auto">
          <a:xfrm>
            <a:off x="6400800" y="4495800"/>
            <a:ext cx="1905000" cy="14300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125</a:t>
            </a:fld>
            <a:endParaRPr lang="en-US" dirty="0"/>
          </a:p>
        </p:txBody>
      </p:sp>
      <p:sp>
        <p:nvSpPr>
          <p:cNvPr id="3" name="Content Placeholder 2"/>
          <p:cNvSpPr>
            <a:spLocks noGrp="1"/>
          </p:cNvSpPr>
          <p:nvPr>
            <p:ph sz="quarter" idx="1"/>
          </p:nvPr>
        </p:nvSpPr>
        <p:spPr/>
        <p:txBody>
          <a:bodyPr>
            <a:normAutofit/>
          </a:bodyPr>
          <a:lstStyle/>
          <a:p>
            <a:r>
              <a:rPr lang="en-GB" dirty="0" smtClean="0"/>
              <a:t>Answer is: TRUE</a:t>
            </a:r>
          </a:p>
          <a:p>
            <a:endParaRPr lang="en-GB" dirty="0" smtClean="0"/>
          </a:p>
          <a:p>
            <a:r>
              <a:rPr lang="en-GB" dirty="0" smtClean="0"/>
              <a:t>Negotiating doesn't come naturally for many of us.</a:t>
            </a:r>
          </a:p>
          <a:p>
            <a:r>
              <a:rPr lang="en-GB" dirty="0" smtClean="0"/>
              <a:t>The truth is that the most critical piece of information you give your manager during a negotiation why giving you more responsibility </a:t>
            </a:r>
            <a:r>
              <a:rPr lang="en-GB" i="1" dirty="0" smtClean="0"/>
              <a:t>will benefit the company</a:t>
            </a:r>
            <a:r>
              <a:rPr lang="en-GB" dirty="0" smtClean="0"/>
              <a:t>.</a:t>
            </a:r>
          </a:p>
          <a:p>
            <a:r>
              <a:rPr lang="en-GB" dirty="0" smtClean="0"/>
              <a:t>Definitely be prepared to talk about why you can handle and why you deserve it.</a:t>
            </a:r>
          </a:p>
          <a:p>
            <a:pPr lvl="1"/>
            <a:r>
              <a:rPr lang="en-GB" dirty="0" smtClean="0"/>
              <a:t> Good luck in negotiating process!</a:t>
            </a:r>
            <a:endParaRPr lang="en-GB"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126</a:t>
            </a:fld>
            <a:endParaRPr lang="en-US" dirty="0"/>
          </a:p>
        </p:txBody>
      </p:sp>
      <p:sp>
        <p:nvSpPr>
          <p:cNvPr id="3" name="Content Placeholder 2"/>
          <p:cNvSpPr>
            <a:spLocks noGrp="1"/>
          </p:cNvSpPr>
          <p:nvPr>
            <p:ph sz="quarter" idx="1"/>
          </p:nvPr>
        </p:nvSpPr>
        <p:spPr>
          <a:xfrm>
            <a:off x="457200" y="2590800"/>
            <a:ext cx="8229600" cy="3733800"/>
          </a:xfrm>
        </p:spPr>
        <p:txBody>
          <a:bodyPr/>
          <a:lstStyle/>
          <a:p>
            <a:r>
              <a:rPr lang="en-GB" sz="3200" dirty="0" smtClean="0"/>
              <a:t>How would you define the public speaking in your opinion?</a:t>
            </a:r>
          </a:p>
          <a:p>
            <a:endParaRPr lang="en-GB" dirty="0" smtClean="0"/>
          </a:p>
          <a:p>
            <a:endParaRPr lang="en-GB" dirty="0"/>
          </a:p>
        </p:txBody>
      </p:sp>
      <p:pic>
        <p:nvPicPr>
          <p:cNvPr id="6" name="Picture 5" descr="http://img-aws.ehowcdn.com/105x70/ds-photo/60/215/fotolia_2683636_XS.jpg">
            <a:hlinkClick r:id="rId2"/>
          </p:cNvPr>
          <p:cNvPicPr/>
          <p:nvPr/>
        </p:nvPicPr>
        <p:blipFill>
          <a:blip r:embed="rId3" cstate="print"/>
          <a:srcRect/>
          <a:stretch>
            <a:fillRect/>
          </a:stretch>
        </p:blipFill>
        <p:spPr bwMode="auto">
          <a:xfrm>
            <a:off x="6553200" y="4572000"/>
            <a:ext cx="1905000" cy="1430020"/>
          </a:xfrm>
          <a:prstGeom prst="rect">
            <a:avLst/>
          </a:prstGeom>
          <a:noFill/>
          <a:ln w="9525">
            <a:noFill/>
            <a:miter lim="800000"/>
            <a:headEnd/>
            <a:tailEnd/>
          </a:ln>
        </p:spPr>
      </p:pic>
      <p:pic>
        <p:nvPicPr>
          <p:cNvPr id="193538" name="Picture 2" descr="Image result for clip art public speaking"/>
          <p:cNvPicPr>
            <a:picLocks noChangeAspect="1" noChangeArrowheads="1"/>
          </p:cNvPicPr>
          <p:nvPr/>
        </p:nvPicPr>
        <p:blipFill>
          <a:blip r:embed="rId4" cstate="print"/>
          <a:srcRect/>
          <a:stretch>
            <a:fillRect/>
          </a:stretch>
        </p:blipFill>
        <p:spPr bwMode="auto">
          <a:xfrm>
            <a:off x="533400" y="4267200"/>
            <a:ext cx="2362200" cy="1933576"/>
          </a:xfrm>
          <a:prstGeom prst="rect">
            <a:avLst/>
          </a:prstGeom>
          <a:noFill/>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127</a:t>
            </a:fld>
            <a:endParaRPr lang="en-US" dirty="0"/>
          </a:p>
        </p:txBody>
      </p:sp>
      <p:sp>
        <p:nvSpPr>
          <p:cNvPr id="3" name="Content Placeholder 2"/>
          <p:cNvSpPr>
            <a:spLocks noGrp="1"/>
          </p:cNvSpPr>
          <p:nvPr>
            <p:ph sz="quarter" idx="1"/>
          </p:nvPr>
        </p:nvSpPr>
        <p:spPr/>
        <p:txBody>
          <a:bodyPr/>
          <a:lstStyle/>
          <a:p>
            <a:r>
              <a:rPr lang="en-GB" b="1" dirty="0" smtClean="0"/>
              <a:t>Public speaking is</a:t>
            </a:r>
          </a:p>
          <a:p>
            <a:pPr>
              <a:buNone/>
            </a:pPr>
            <a:r>
              <a:rPr lang="en-GB" dirty="0" smtClean="0"/>
              <a:t>    the act, art or process of making effective speeches</a:t>
            </a:r>
          </a:p>
          <a:p>
            <a:pPr>
              <a:buNone/>
            </a:pPr>
            <a:r>
              <a:rPr lang="en-GB" dirty="0" smtClean="0"/>
              <a:t>    before an audience.</a:t>
            </a:r>
          </a:p>
          <a:p>
            <a:endParaRPr lang="en-GB" dirty="0"/>
          </a:p>
        </p:txBody>
      </p:sp>
      <p:pic>
        <p:nvPicPr>
          <p:cNvPr id="1026" name="Picture 2" descr="C:\Program Files\Microsoft Office\MEDIA\CAGCAT10\j0233018.wmf"/>
          <p:cNvPicPr>
            <a:picLocks noChangeAspect="1" noChangeArrowheads="1"/>
          </p:cNvPicPr>
          <p:nvPr/>
        </p:nvPicPr>
        <p:blipFill>
          <a:blip r:embed="rId2" cstate="print"/>
          <a:srcRect/>
          <a:stretch>
            <a:fillRect/>
          </a:stretch>
        </p:blipFill>
        <p:spPr bwMode="auto">
          <a:xfrm>
            <a:off x="5715000" y="3505200"/>
            <a:ext cx="2574202" cy="2614943"/>
          </a:xfrm>
          <a:prstGeom prst="rect">
            <a:avLst/>
          </a:prstGeom>
          <a:noFill/>
        </p:spPr>
      </p:pic>
      <p:pic>
        <p:nvPicPr>
          <p:cNvPr id="192514" name="Picture 2" descr="Image result for clip art public speaking"/>
          <p:cNvPicPr>
            <a:picLocks noChangeAspect="1" noChangeArrowheads="1"/>
          </p:cNvPicPr>
          <p:nvPr/>
        </p:nvPicPr>
        <p:blipFill>
          <a:blip r:embed="rId3" cstate="print"/>
          <a:srcRect/>
          <a:stretch>
            <a:fillRect/>
          </a:stretch>
        </p:blipFill>
        <p:spPr bwMode="auto">
          <a:xfrm>
            <a:off x="533400" y="4191000"/>
            <a:ext cx="2743200" cy="1752600"/>
          </a:xfrm>
          <a:prstGeom prst="rect">
            <a:avLst/>
          </a:prstGeo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Importance of Public Speaking</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128</a:t>
            </a:fld>
            <a:endParaRPr lang="en-US" dirty="0"/>
          </a:p>
        </p:txBody>
      </p:sp>
      <p:sp>
        <p:nvSpPr>
          <p:cNvPr id="3" name="Content Placeholder 2"/>
          <p:cNvSpPr>
            <a:spLocks noGrp="1"/>
          </p:cNvSpPr>
          <p:nvPr>
            <p:ph sz="quarter" idx="1"/>
          </p:nvPr>
        </p:nvSpPr>
        <p:spPr>
          <a:xfrm>
            <a:off x="301752" y="1527048"/>
            <a:ext cx="8503920" cy="4721352"/>
          </a:xfrm>
        </p:spPr>
        <p:txBody>
          <a:bodyPr>
            <a:normAutofit fontScale="92500" lnSpcReduction="10000"/>
          </a:bodyPr>
          <a:lstStyle/>
          <a:p>
            <a:r>
              <a:rPr lang="en-GB" dirty="0" smtClean="0"/>
              <a:t>Presentations</a:t>
            </a:r>
          </a:p>
          <a:p>
            <a:r>
              <a:rPr lang="en-GB" dirty="0" smtClean="0"/>
              <a:t>Self-confidence</a:t>
            </a:r>
          </a:p>
          <a:p>
            <a:pPr>
              <a:buNone/>
            </a:pPr>
            <a:r>
              <a:rPr lang="en-GB" dirty="0" smtClean="0"/>
              <a:t>Strategies for Becoming a Better Speaker </a:t>
            </a:r>
          </a:p>
          <a:p>
            <a:r>
              <a:rPr lang="en-GB" dirty="0" smtClean="0"/>
              <a:t>Practice</a:t>
            </a:r>
          </a:p>
          <a:p>
            <a:pPr lvl="1"/>
            <a:r>
              <a:rPr lang="en-GB" dirty="0" smtClean="0"/>
              <a:t>"Practice makes perfect!“	</a:t>
            </a:r>
          </a:p>
          <a:p>
            <a:r>
              <a:rPr lang="en-GB" dirty="0" smtClean="0"/>
              <a:t>Feedback</a:t>
            </a:r>
          </a:p>
          <a:p>
            <a:pPr lvl="1"/>
            <a:r>
              <a:rPr lang="en-GB" dirty="0" smtClean="0"/>
              <a:t>Engage with your audience when you speak</a:t>
            </a:r>
          </a:p>
          <a:p>
            <a:r>
              <a:rPr lang="en-GB" dirty="0" smtClean="0"/>
              <a:t>Leading questions</a:t>
            </a:r>
          </a:p>
          <a:p>
            <a:pPr lvl="1"/>
            <a:r>
              <a:rPr lang="en-GB" dirty="0" smtClean="0"/>
              <a:t> "I</a:t>
            </a:r>
            <a:r>
              <a:rPr lang="en-GB" u="sng" dirty="0" smtClean="0"/>
              <a:t> just </a:t>
            </a:r>
            <a:r>
              <a:rPr lang="en-GB" dirty="0" smtClean="0"/>
              <a:t>want to add that I think we can meet these goals" or</a:t>
            </a:r>
          </a:p>
          <a:p>
            <a:pPr lvl="1"/>
            <a:r>
              <a:rPr lang="en-GB" dirty="0" smtClean="0"/>
              <a:t> "I </a:t>
            </a:r>
            <a:r>
              <a:rPr lang="en-GB" u="sng" dirty="0" smtClean="0"/>
              <a:t>just think </a:t>
            </a:r>
            <a:r>
              <a:rPr lang="en-GB" dirty="0" smtClean="0"/>
              <a:t>this plan is a good one.“</a:t>
            </a:r>
          </a:p>
          <a:p>
            <a:pPr lvl="1"/>
            <a:r>
              <a:rPr lang="en-GB" dirty="0" smtClean="0"/>
              <a:t> The words "just" and "I think" limit your authority and conviction. Don't use them.</a:t>
            </a:r>
          </a:p>
          <a:p>
            <a:endParaRPr lang="en-GB" dirty="0" smtClean="0"/>
          </a:p>
          <a:p>
            <a:endParaRPr lang="en-GB" b="1" dirty="0" smtClean="0"/>
          </a:p>
          <a:p>
            <a:endParaRPr lang="en-GB"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33</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129</a:t>
            </a:fld>
            <a:endParaRPr lang="en-US" dirty="0"/>
          </a:p>
        </p:txBody>
      </p:sp>
      <p:sp>
        <p:nvSpPr>
          <p:cNvPr id="4" name="Content Placeholder 3"/>
          <p:cNvSpPr>
            <a:spLocks noGrp="1"/>
          </p:cNvSpPr>
          <p:nvPr>
            <p:ph sz="quarter" idx="1"/>
          </p:nvPr>
        </p:nvSpPr>
        <p:spPr>
          <a:xfrm>
            <a:off x="301752" y="1981200"/>
            <a:ext cx="8503920" cy="4117848"/>
          </a:xfrm>
        </p:spPr>
        <p:txBody>
          <a:bodyPr/>
          <a:lstStyle/>
          <a:p>
            <a:r>
              <a:rPr lang="en-GB" dirty="0" smtClean="0"/>
              <a:t>Do you use some of these techniques and tips?</a:t>
            </a:r>
          </a:p>
          <a:p>
            <a:r>
              <a:rPr lang="en-GB" dirty="0" smtClean="0"/>
              <a:t>Share with us some other tips that you use?</a:t>
            </a:r>
          </a:p>
          <a:p>
            <a:r>
              <a:rPr lang="en-GB" dirty="0" smtClean="0"/>
              <a:t>Give an example.</a:t>
            </a:r>
            <a:endParaRPr lang="en-GB" dirty="0"/>
          </a:p>
        </p:txBody>
      </p:sp>
      <p:pic>
        <p:nvPicPr>
          <p:cNvPr id="132098" name="Picture 2" descr="C:\Program Files\Microsoft Office\MEDIA\CAGCAT10\j0285410.wmf"/>
          <p:cNvPicPr>
            <a:picLocks noChangeAspect="1" noChangeArrowheads="1"/>
          </p:cNvPicPr>
          <p:nvPr/>
        </p:nvPicPr>
        <p:blipFill>
          <a:blip r:embed="rId2" cstate="print"/>
          <a:srcRect/>
          <a:stretch>
            <a:fillRect/>
          </a:stretch>
        </p:blipFill>
        <p:spPr bwMode="auto">
          <a:xfrm>
            <a:off x="6934200" y="4191000"/>
            <a:ext cx="1867205" cy="1776679"/>
          </a:xfrm>
          <a:prstGeom prst="rect">
            <a:avLst/>
          </a:prstGeom>
          <a:noFill/>
        </p:spPr>
      </p:pic>
      <p:pic>
        <p:nvPicPr>
          <p:cNvPr id="190466" name="Picture 2" descr="Image result for clip art public speaking"/>
          <p:cNvPicPr>
            <a:picLocks noChangeAspect="1" noChangeArrowheads="1"/>
          </p:cNvPicPr>
          <p:nvPr/>
        </p:nvPicPr>
        <p:blipFill>
          <a:blip r:embed="rId3" cstate="print"/>
          <a:srcRect/>
          <a:stretch>
            <a:fillRect/>
          </a:stretch>
        </p:blipFill>
        <p:spPr bwMode="auto">
          <a:xfrm>
            <a:off x="457200" y="3886200"/>
            <a:ext cx="2047875" cy="22288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t>
            </a:r>
            <a:br>
              <a:rPr lang="en-GB" sz="2400" b="1" dirty="0" smtClean="0"/>
            </a:br>
            <a:r>
              <a:rPr lang="en-GB" sz="3200" b="1" dirty="0" smtClean="0"/>
              <a:t>Internal Communication</a:t>
            </a:r>
            <a:endParaRPr lang="en-GB" sz="3200"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13</a:t>
            </a:fld>
            <a:endParaRPr lang="en-US" dirty="0"/>
          </a:p>
        </p:txBody>
      </p:sp>
      <p:sp>
        <p:nvSpPr>
          <p:cNvPr id="3" name="Content Placeholder 2"/>
          <p:cNvSpPr>
            <a:spLocks noGrp="1"/>
          </p:cNvSpPr>
          <p:nvPr>
            <p:ph sz="quarter" idx="1"/>
          </p:nvPr>
        </p:nvSpPr>
        <p:spPr>
          <a:xfrm>
            <a:off x="304800" y="1295400"/>
            <a:ext cx="8382000" cy="5029200"/>
          </a:xfrm>
        </p:spPr>
        <p:txBody>
          <a:bodyPr>
            <a:normAutofit/>
          </a:bodyPr>
          <a:lstStyle/>
          <a:p>
            <a:pPr lvl="2">
              <a:buNone/>
            </a:pPr>
            <a:endParaRPr lang="en-GB" sz="2000" b="1" dirty="0" smtClean="0"/>
          </a:p>
          <a:p>
            <a:pPr lvl="2">
              <a:buNone/>
            </a:pPr>
            <a:r>
              <a:rPr lang="en-GB" sz="2000" b="1" dirty="0" smtClean="0"/>
              <a:t>Horizontal/Literal communication</a:t>
            </a:r>
          </a:p>
          <a:p>
            <a:pPr lvl="2"/>
            <a:r>
              <a:rPr lang="en-GB" sz="2000" dirty="0" smtClean="0"/>
              <a:t> </a:t>
            </a:r>
            <a:r>
              <a:rPr lang="en-GB" sz="2400" dirty="0" smtClean="0"/>
              <a:t>Solving problems</a:t>
            </a:r>
            <a:endParaRPr lang="en-GB" sz="2000" dirty="0" smtClean="0"/>
          </a:p>
          <a:p>
            <a:pPr lvl="2"/>
            <a:r>
              <a:rPr lang="en-GB" sz="2400" dirty="0" smtClean="0"/>
              <a:t>Accomplishing tasks</a:t>
            </a:r>
            <a:endParaRPr lang="en-GB" sz="2000" dirty="0" smtClean="0"/>
          </a:p>
          <a:p>
            <a:pPr lvl="2"/>
            <a:r>
              <a:rPr lang="en-GB" sz="2400" dirty="0" smtClean="0"/>
              <a:t>Improving teamwork</a:t>
            </a:r>
            <a:endParaRPr lang="en-GB" sz="2000" dirty="0" smtClean="0"/>
          </a:p>
          <a:p>
            <a:pPr lvl="2"/>
            <a:r>
              <a:rPr lang="en-GB" sz="2400" dirty="0" smtClean="0"/>
              <a:t>Building goodwill</a:t>
            </a:r>
            <a:endParaRPr lang="en-GB" sz="2000" dirty="0" smtClean="0"/>
          </a:p>
          <a:p>
            <a:pPr lvl="2"/>
            <a:r>
              <a:rPr lang="en-GB" sz="2400" dirty="0" smtClean="0"/>
              <a:t>Boosting efficiency</a:t>
            </a:r>
            <a:endParaRPr lang="en-GB" sz="2000" dirty="0" smtClean="0"/>
          </a:p>
          <a:p>
            <a:pPr>
              <a:buNone/>
            </a:pPr>
            <a:endParaRPr lang="en-GB" sz="2000" dirty="0" smtClean="0"/>
          </a:p>
        </p:txBody>
      </p:sp>
      <p:pic>
        <p:nvPicPr>
          <p:cNvPr id="6146" name="Picture 2" descr="C:\Program Files\Microsoft Office\MEDIA\CAGCAT10\j0285410.wmf"/>
          <p:cNvPicPr>
            <a:picLocks noChangeAspect="1" noChangeArrowheads="1"/>
          </p:cNvPicPr>
          <p:nvPr/>
        </p:nvPicPr>
        <p:blipFill>
          <a:blip r:embed="rId2" cstate="print"/>
          <a:srcRect/>
          <a:stretch>
            <a:fillRect/>
          </a:stretch>
        </p:blipFill>
        <p:spPr bwMode="auto">
          <a:xfrm>
            <a:off x="6705600" y="4114800"/>
            <a:ext cx="1867205" cy="1776679"/>
          </a:xfrm>
          <a:prstGeom prst="rect">
            <a:avLst/>
          </a:prstGeom>
          <a:noFill/>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Importance of Public Speaking</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130</a:t>
            </a:fld>
            <a:endParaRPr lang="en-US" dirty="0"/>
          </a:p>
        </p:txBody>
      </p:sp>
      <p:sp>
        <p:nvSpPr>
          <p:cNvPr id="3" name="Content Placeholder 2"/>
          <p:cNvSpPr>
            <a:spLocks noGrp="1"/>
          </p:cNvSpPr>
          <p:nvPr>
            <p:ph sz="quarter" idx="1"/>
          </p:nvPr>
        </p:nvSpPr>
        <p:spPr/>
        <p:txBody>
          <a:bodyPr>
            <a:normAutofit/>
          </a:bodyPr>
          <a:lstStyle/>
          <a:p>
            <a:r>
              <a:rPr lang="en-GB" dirty="0" smtClean="0"/>
              <a:t>Body language</a:t>
            </a:r>
          </a:p>
          <a:p>
            <a:r>
              <a:rPr lang="en-GB" dirty="0" smtClean="0"/>
              <a:t>Think Positively</a:t>
            </a:r>
          </a:p>
          <a:p>
            <a:pPr lvl="1"/>
            <a:r>
              <a:rPr lang="en-GB" dirty="0" smtClean="0"/>
              <a:t>Use positive affirmations such as </a:t>
            </a:r>
          </a:p>
          <a:p>
            <a:pPr lvl="1"/>
            <a:r>
              <a:rPr lang="en-GB" dirty="0" smtClean="0"/>
              <a:t>"I'm grateful I have the opportunity to help my audience" </a:t>
            </a:r>
          </a:p>
          <a:p>
            <a:pPr lvl="1"/>
            <a:r>
              <a:rPr lang="en-GB" dirty="0" smtClean="0"/>
              <a:t>or "I'm going to do it well!“</a:t>
            </a:r>
          </a:p>
          <a:p>
            <a:pPr lvl="1">
              <a:buNone/>
            </a:pPr>
            <a:endParaRPr lang="en-GB" dirty="0" smtClean="0"/>
          </a:p>
          <a:p>
            <a:r>
              <a:rPr lang="en-GB" dirty="0" smtClean="0"/>
              <a:t>Cope With Nerves</a:t>
            </a:r>
          </a:p>
          <a:p>
            <a:pPr lvl="1"/>
            <a:r>
              <a:rPr lang="en-GB" dirty="0" smtClean="0"/>
              <a:t>a fear of failure</a:t>
            </a:r>
          </a:p>
          <a:p>
            <a:r>
              <a:rPr lang="en-GB" dirty="0" smtClean="0"/>
              <a:t>Watch recordings of your speeches</a:t>
            </a:r>
          </a:p>
          <a:p>
            <a:endParaRPr lang="en-GB" dirty="0" smtClean="0"/>
          </a:p>
          <a:p>
            <a:endParaRPr lang="en-GB" b="1" dirty="0" smtClean="0"/>
          </a:p>
          <a:p>
            <a:endParaRPr lang="en-GB"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34</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131</a:t>
            </a:fld>
            <a:endParaRPr lang="en-US" dirty="0"/>
          </a:p>
        </p:txBody>
      </p:sp>
      <p:sp>
        <p:nvSpPr>
          <p:cNvPr id="3" name="Content Placeholder 2"/>
          <p:cNvSpPr>
            <a:spLocks noGrp="1"/>
          </p:cNvSpPr>
          <p:nvPr>
            <p:ph sz="quarter" idx="1"/>
          </p:nvPr>
        </p:nvSpPr>
        <p:spPr>
          <a:xfrm>
            <a:off x="457200" y="2286000"/>
            <a:ext cx="8229600" cy="4038600"/>
          </a:xfrm>
        </p:spPr>
        <p:txBody>
          <a:bodyPr/>
          <a:lstStyle/>
          <a:p>
            <a:r>
              <a:rPr lang="en-GB" dirty="0" smtClean="0"/>
              <a:t>Have you found these tips helpful? </a:t>
            </a:r>
          </a:p>
          <a:p>
            <a:r>
              <a:rPr lang="en-GB" dirty="0" smtClean="0"/>
              <a:t> Why yes or why not?</a:t>
            </a:r>
            <a:endParaRPr lang="en-GB" dirty="0"/>
          </a:p>
        </p:txBody>
      </p:sp>
      <p:pic>
        <p:nvPicPr>
          <p:cNvPr id="137218" name="Picture 2" descr="C:\Program Files\Microsoft Office\MEDIA\CAGCAT10\j0285410.wmf"/>
          <p:cNvPicPr>
            <a:picLocks noChangeAspect="1" noChangeArrowheads="1"/>
          </p:cNvPicPr>
          <p:nvPr/>
        </p:nvPicPr>
        <p:blipFill>
          <a:blip r:embed="rId2" cstate="print"/>
          <a:srcRect/>
          <a:stretch>
            <a:fillRect/>
          </a:stretch>
        </p:blipFill>
        <p:spPr bwMode="auto">
          <a:xfrm>
            <a:off x="6934200" y="3810000"/>
            <a:ext cx="1867205" cy="1776679"/>
          </a:xfrm>
          <a:prstGeom prst="rect">
            <a:avLst/>
          </a:prstGeom>
          <a:noFill/>
        </p:spPr>
      </p:pic>
      <p:sp>
        <p:nvSpPr>
          <p:cNvPr id="188418" name="AutoShape 2" descr="Image result for clip art public speaking ner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88420" name="AutoShape 4" descr="Image result for clip art public speaking ner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88422" name="AutoShape 6" descr="Image result for clip art public speaking ner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88424" name="AutoShape 8" descr="Image result for clip art public speaking ner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88426" name="AutoShape 10" descr="Image result for clip art public speaking ner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88428" name="Picture 12" descr="http://2.bp.blogspot.com/_BYW4anrHl_8/TCstuFiknfI/AAAAAAAAAmU/ZUnmyYQVSFc/s1600/I+want+you+to+not+fear+public+speaking.png"/>
          <p:cNvPicPr>
            <a:picLocks noChangeAspect="1" noChangeArrowheads="1"/>
          </p:cNvPicPr>
          <p:nvPr/>
        </p:nvPicPr>
        <p:blipFill>
          <a:blip r:embed="rId3" cstate="print"/>
          <a:srcRect/>
          <a:stretch>
            <a:fillRect/>
          </a:stretch>
        </p:blipFill>
        <p:spPr bwMode="auto">
          <a:xfrm>
            <a:off x="533400" y="3505200"/>
            <a:ext cx="1905000" cy="2743200"/>
          </a:xfrm>
          <a:prstGeom prst="rect">
            <a:avLst/>
          </a:prstGeo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35</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132</a:t>
            </a:fld>
            <a:endParaRPr lang="en-US" dirty="0"/>
          </a:p>
        </p:txBody>
      </p:sp>
      <p:sp>
        <p:nvSpPr>
          <p:cNvPr id="3" name="Content Placeholder 2"/>
          <p:cNvSpPr>
            <a:spLocks noGrp="1"/>
          </p:cNvSpPr>
          <p:nvPr>
            <p:ph sz="quarter" idx="1"/>
          </p:nvPr>
        </p:nvSpPr>
        <p:spPr>
          <a:xfrm>
            <a:off x="457200" y="2209800"/>
            <a:ext cx="8229600" cy="4114800"/>
          </a:xfrm>
        </p:spPr>
        <p:txBody>
          <a:bodyPr/>
          <a:lstStyle/>
          <a:p>
            <a:r>
              <a:rPr lang="en-GB" dirty="0" smtClean="0"/>
              <a:t>What is self-confidence in your opinion? Support your response.</a:t>
            </a:r>
          </a:p>
          <a:p>
            <a:pPr>
              <a:buNone/>
            </a:pPr>
            <a:endParaRPr lang="en-GB" dirty="0" smtClean="0"/>
          </a:p>
          <a:p>
            <a:endParaRPr lang="en-GB" dirty="0"/>
          </a:p>
        </p:txBody>
      </p:sp>
      <p:pic>
        <p:nvPicPr>
          <p:cNvPr id="2050" name="Picture 2" descr="C:\Program Files\Microsoft Office\MEDIA\CAGCAT10\j0285410.wmf"/>
          <p:cNvPicPr>
            <a:picLocks noChangeAspect="1" noChangeArrowheads="1"/>
          </p:cNvPicPr>
          <p:nvPr/>
        </p:nvPicPr>
        <p:blipFill>
          <a:blip r:embed="rId2" cstate="print"/>
          <a:srcRect/>
          <a:stretch>
            <a:fillRect/>
          </a:stretch>
        </p:blipFill>
        <p:spPr bwMode="auto">
          <a:xfrm>
            <a:off x="6172200" y="3733800"/>
            <a:ext cx="2629205" cy="2501736"/>
          </a:xfrm>
          <a:prstGeom prst="rect">
            <a:avLst/>
          </a:prstGeom>
          <a:noFill/>
        </p:spPr>
      </p:pic>
      <p:pic>
        <p:nvPicPr>
          <p:cNvPr id="187394" name="Picture 2" descr="Image result for clip art self confidence"/>
          <p:cNvPicPr>
            <a:picLocks noChangeAspect="1" noChangeArrowheads="1"/>
          </p:cNvPicPr>
          <p:nvPr/>
        </p:nvPicPr>
        <p:blipFill>
          <a:blip r:embed="rId3" cstate="print"/>
          <a:srcRect/>
          <a:stretch>
            <a:fillRect/>
          </a:stretch>
        </p:blipFill>
        <p:spPr bwMode="auto">
          <a:xfrm>
            <a:off x="533400" y="4114800"/>
            <a:ext cx="2543175" cy="1800225"/>
          </a:xfrm>
          <a:prstGeom prst="rect">
            <a:avLst/>
          </a:prstGeo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and discussion</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133</a:t>
            </a:fld>
            <a:endParaRPr lang="en-US" dirty="0"/>
          </a:p>
        </p:txBody>
      </p:sp>
      <p:sp>
        <p:nvSpPr>
          <p:cNvPr id="3" name="Content Placeholder 2"/>
          <p:cNvSpPr>
            <a:spLocks noGrp="1"/>
          </p:cNvSpPr>
          <p:nvPr>
            <p:ph sz="quarter" idx="1"/>
          </p:nvPr>
        </p:nvSpPr>
        <p:spPr/>
        <p:txBody>
          <a:bodyPr/>
          <a:lstStyle/>
          <a:p>
            <a:endParaRPr lang="en-GB" dirty="0" smtClean="0"/>
          </a:p>
          <a:p>
            <a:endParaRPr lang="en-GB" dirty="0" smtClean="0"/>
          </a:p>
          <a:p>
            <a:r>
              <a:rPr lang="en-GB" dirty="0" smtClean="0"/>
              <a:t>Self-confidence is a feeling of trust in one's abilities, qualities and judgement.</a:t>
            </a:r>
          </a:p>
          <a:p>
            <a:endParaRPr lang="en-GB" dirty="0" smtClean="0"/>
          </a:p>
          <a:p>
            <a:pPr>
              <a:buNone/>
            </a:pPr>
            <a:r>
              <a:rPr lang="en-GB" dirty="0" smtClean="0"/>
              <a:t>Discussion:</a:t>
            </a:r>
          </a:p>
          <a:p>
            <a:r>
              <a:rPr lang="en-GB" dirty="0" smtClean="0"/>
              <a:t>How self-confident do you feel? </a:t>
            </a:r>
          </a:p>
          <a:p>
            <a:r>
              <a:rPr lang="en-GB" dirty="0" smtClean="0"/>
              <a:t>How do you build the self-confidence? Give an example.</a:t>
            </a:r>
          </a:p>
          <a:p>
            <a:pPr>
              <a:buNone/>
            </a:pPr>
            <a:endParaRPr lang="en-GB"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Building Self-Confidence</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134</a:t>
            </a:fld>
            <a:endParaRPr lang="en-US" dirty="0"/>
          </a:p>
        </p:txBody>
      </p:sp>
      <p:sp>
        <p:nvSpPr>
          <p:cNvPr id="3" name="Content Placeholder 2"/>
          <p:cNvSpPr>
            <a:spLocks noGrp="1"/>
          </p:cNvSpPr>
          <p:nvPr>
            <p:ph sz="quarter" idx="1"/>
          </p:nvPr>
        </p:nvSpPr>
        <p:spPr/>
        <p:txBody>
          <a:bodyPr/>
          <a:lstStyle/>
          <a:p>
            <a:r>
              <a:rPr lang="en-GB" b="1" dirty="0" smtClean="0"/>
              <a:t>Step 1: Preparing for Your Journey</a:t>
            </a:r>
          </a:p>
          <a:p>
            <a:r>
              <a:rPr lang="en-GB" dirty="0" smtClean="0"/>
              <a:t>Look at what you have already achieved</a:t>
            </a:r>
          </a:p>
          <a:p>
            <a:r>
              <a:rPr lang="en-GB" dirty="0" smtClean="0"/>
              <a:t>Think about your strengths</a:t>
            </a:r>
          </a:p>
          <a:p>
            <a:r>
              <a:rPr lang="en-GB" dirty="0" smtClean="0"/>
              <a:t>Think about what's important to you and where you want to go</a:t>
            </a:r>
          </a:p>
          <a:p>
            <a:r>
              <a:rPr lang="en-GB" dirty="0" smtClean="0"/>
              <a:t>Start managing your mind</a:t>
            </a:r>
          </a:p>
          <a:p>
            <a:r>
              <a:rPr lang="en-GB" dirty="0" smtClean="0"/>
              <a:t>And then commit yourself to success!</a:t>
            </a:r>
          </a:p>
          <a:p>
            <a:endParaRPr lang="en-GB"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r>
              <a:rPr lang="en-GB" b="1" dirty="0" smtClean="0"/>
              <a:t>Building Self-Confidence</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135</a:t>
            </a:fld>
            <a:endParaRPr lang="en-US" dirty="0"/>
          </a:p>
        </p:txBody>
      </p:sp>
      <p:sp>
        <p:nvSpPr>
          <p:cNvPr id="3" name="Content Placeholder 2"/>
          <p:cNvSpPr>
            <a:spLocks noGrp="1"/>
          </p:cNvSpPr>
          <p:nvPr>
            <p:ph sz="quarter" idx="1"/>
          </p:nvPr>
        </p:nvSpPr>
        <p:spPr>
          <a:xfrm>
            <a:off x="457200" y="1905000"/>
            <a:ext cx="8229600" cy="2971800"/>
          </a:xfrm>
        </p:spPr>
        <p:txBody>
          <a:bodyPr>
            <a:normAutofit/>
          </a:bodyPr>
          <a:lstStyle/>
          <a:p>
            <a:r>
              <a:rPr lang="en-GB" sz="2400" b="1" dirty="0" smtClean="0"/>
              <a:t>Step 2: Setting Out</a:t>
            </a:r>
            <a:endParaRPr lang="en-GB" sz="2400" dirty="0" smtClean="0"/>
          </a:p>
          <a:p>
            <a:r>
              <a:rPr lang="en-GB" sz="2400" dirty="0" smtClean="0"/>
              <a:t>Build the knowledge you need to succeed</a:t>
            </a:r>
          </a:p>
          <a:p>
            <a:r>
              <a:rPr lang="en-GB" sz="2400" dirty="0" smtClean="0"/>
              <a:t>Focus on the basics</a:t>
            </a:r>
          </a:p>
          <a:p>
            <a:r>
              <a:rPr lang="en-GB" sz="2400" dirty="0" smtClean="0"/>
              <a:t>Set small goals and achieve them</a:t>
            </a:r>
          </a:p>
          <a:p>
            <a:r>
              <a:rPr lang="en-GB" sz="2400" dirty="0" smtClean="0"/>
              <a:t>Keep managing your mind</a:t>
            </a:r>
          </a:p>
          <a:p>
            <a:pPr>
              <a:buNone/>
            </a:pPr>
            <a:endParaRPr lang="en-GB" sz="2400" dirty="0" smtClean="0"/>
          </a:p>
          <a:p>
            <a:endParaRPr lang="en-GB" dirty="0" smtClean="0"/>
          </a:p>
          <a:p>
            <a:endParaRPr lang="en-GB" dirty="0" smtClean="0"/>
          </a:p>
          <a:p>
            <a:pPr>
              <a:buNone/>
            </a:pPr>
            <a:endParaRPr lang="en-GB" dirty="0"/>
          </a:p>
        </p:txBody>
      </p:sp>
      <p:pic>
        <p:nvPicPr>
          <p:cNvPr id="136194" name="Picture 2" descr="C:\Program Files\Microsoft Office\MEDIA\CAGCAT10\j0287005.wmf"/>
          <p:cNvPicPr>
            <a:picLocks noChangeAspect="1" noChangeArrowheads="1"/>
          </p:cNvPicPr>
          <p:nvPr/>
        </p:nvPicPr>
        <p:blipFill>
          <a:blip r:embed="rId2" cstate="print"/>
          <a:srcRect/>
          <a:stretch>
            <a:fillRect/>
          </a:stretch>
        </p:blipFill>
        <p:spPr bwMode="auto">
          <a:xfrm>
            <a:off x="7162800" y="3657600"/>
            <a:ext cx="1358020" cy="2331267"/>
          </a:xfrm>
          <a:prstGeom prst="rect">
            <a:avLst/>
          </a:prstGeom>
          <a:noFill/>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r>
              <a:rPr lang="en-GB" b="1" dirty="0" smtClean="0"/>
              <a:t>Building Self-Confidence</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136</a:t>
            </a:fld>
            <a:endParaRPr lang="en-US" dirty="0"/>
          </a:p>
        </p:txBody>
      </p:sp>
      <p:sp>
        <p:nvSpPr>
          <p:cNvPr id="3" name="Content Placeholder 2"/>
          <p:cNvSpPr>
            <a:spLocks noGrp="1"/>
          </p:cNvSpPr>
          <p:nvPr>
            <p:ph sz="quarter" idx="1"/>
          </p:nvPr>
        </p:nvSpPr>
        <p:spPr>
          <a:xfrm>
            <a:off x="457200" y="2209800"/>
            <a:ext cx="8229600" cy="3962400"/>
          </a:xfrm>
        </p:spPr>
        <p:txBody>
          <a:bodyPr>
            <a:normAutofit/>
          </a:bodyPr>
          <a:lstStyle/>
          <a:p>
            <a:r>
              <a:rPr lang="en-GB" sz="2400" b="1" dirty="0" smtClean="0"/>
              <a:t>Step 3: Accelerating Towards Success</a:t>
            </a:r>
          </a:p>
          <a:p>
            <a:pPr fontAlgn="base"/>
            <a:r>
              <a:rPr lang="en-GB" sz="2400" dirty="0" smtClean="0"/>
              <a:t>start stretching yourself</a:t>
            </a:r>
          </a:p>
          <a:p>
            <a:pPr fontAlgn="base"/>
            <a:r>
              <a:rPr lang="en-GB" sz="2400" dirty="0" smtClean="0"/>
              <a:t>Make the goals a bit bigger and the challenges a bit tougher</a:t>
            </a:r>
          </a:p>
          <a:p>
            <a:pPr fontAlgn="base"/>
            <a:r>
              <a:rPr lang="en-GB" sz="2400" dirty="0" smtClean="0"/>
              <a:t>Increase the size of your commitment</a:t>
            </a:r>
          </a:p>
          <a:p>
            <a:pPr fontAlgn="base"/>
            <a:r>
              <a:rPr lang="en-GB" sz="2400" dirty="0" smtClean="0"/>
              <a:t> extend the skills you have proven</a:t>
            </a:r>
          </a:p>
          <a:p>
            <a:pPr>
              <a:buNone/>
            </a:pPr>
            <a:endParaRPr lang="en-GB" dirty="0" smtClean="0"/>
          </a:p>
          <a:p>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36</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137</a:t>
            </a:fld>
            <a:endParaRPr lang="en-US" dirty="0"/>
          </a:p>
        </p:txBody>
      </p:sp>
      <p:sp>
        <p:nvSpPr>
          <p:cNvPr id="3" name="Content Placeholder 2"/>
          <p:cNvSpPr>
            <a:spLocks noGrp="1"/>
          </p:cNvSpPr>
          <p:nvPr>
            <p:ph sz="quarter" idx="1"/>
          </p:nvPr>
        </p:nvSpPr>
        <p:spPr>
          <a:xfrm>
            <a:off x="457200" y="2286000"/>
            <a:ext cx="8229600" cy="4038600"/>
          </a:xfrm>
        </p:spPr>
        <p:txBody>
          <a:bodyPr/>
          <a:lstStyle/>
          <a:p>
            <a:r>
              <a:rPr lang="en-GB" dirty="0" smtClean="0"/>
              <a:t>What do you do before delivering the public speech?</a:t>
            </a:r>
          </a:p>
          <a:p>
            <a:r>
              <a:rPr lang="en-GB" dirty="0" smtClean="0"/>
              <a:t>Give an example for it.</a:t>
            </a:r>
            <a:endParaRPr lang="en-GB" dirty="0"/>
          </a:p>
        </p:txBody>
      </p:sp>
      <p:pic>
        <p:nvPicPr>
          <p:cNvPr id="133122" name="Picture 2" descr="C:\Program Files\Microsoft Office\MEDIA\CAGCAT10\j0233018.wmf"/>
          <p:cNvPicPr>
            <a:picLocks noChangeAspect="1" noChangeArrowheads="1"/>
          </p:cNvPicPr>
          <p:nvPr/>
        </p:nvPicPr>
        <p:blipFill>
          <a:blip r:embed="rId2" cstate="print"/>
          <a:srcRect/>
          <a:stretch>
            <a:fillRect/>
          </a:stretch>
        </p:blipFill>
        <p:spPr bwMode="auto">
          <a:xfrm>
            <a:off x="6705600" y="4419600"/>
            <a:ext cx="1736002" cy="1763477"/>
          </a:xfrm>
          <a:prstGeom prst="rect">
            <a:avLst/>
          </a:prstGeom>
          <a:noFill/>
        </p:spPr>
      </p:pic>
      <p:pic>
        <p:nvPicPr>
          <p:cNvPr id="182274" name="Picture 2" descr="Image result for clip art self confidence"/>
          <p:cNvPicPr>
            <a:picLocks noChangeAspect="1" noChangeArrowheads="1"/>
          </p:cNvPicPr>
          <p:nvPr/>
        </p:nvPicPr>
        <p:blipFill>
          <a:blip r:embed="rId3" cstate="print"/>
          <a:srcRect/>
          <a:stretch>
            <a:fillRect/>
          </a:stretch>
        </p:blipFill>
        <p:spPr bwMode="auto">
          <a:xfrm>
            <a:off x="990600" y="4267200"/>
            <a:ext cx="2362200" cy="1933576"/>
          </a:xfrm>
          <a:prstGeom prst="rect">
            <a:avLst/>
          </a:prstGeom>
          <a:noFill/>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838200"/>
          </a:xfrm>
        </p:spPr>
        <p:txBody>
          <a:bodyPr>
            <a:noAutofit/>
          </a:bodyPr>
          <a:lstStyle/>
          <a:p>
            <a:r>
              <a:rPr lang="en-GB" sz="3200" b="1" dirty="0" smtClean="0"/>
              <a:t>Essential skills every public speaker should have</a:t>
            </a:r>
            <a:endParaRPr lang="en-GB"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138</a:t>
            </a:fld>
            <a:endParaRPr lang="en-US" dirty="0"/>
          </a:p>
        </p:txBody>
      </p:sp>
      <p:sp>
        <p:nvSpPr>
          <p:cNvPr id="3" name="Content Placeholder 2"/>
          <p:cNvSpPr>
            <a:spLocks noGrp="1"/>
          </p:cNvSpPr>
          <p:nvPr>
            <p:ph sz="quarter" idx="1"/>
          </p:nvPr>
        </p:nvSpPr>
        <p:spPr/>
        <p:txBody>
          <a:bodyPr>
            <a:normAutofit fontScale="92500" lnSpcReduction="10000"/>
          </a:bodyPr>
          <a:lstStyle/>
          <a:p>
            <a:pPr lvl="0"/>
            <a:r>
              <a:rPr lang="en-GB" dirty="0" smtClean="0"/>
              <a:t>Research a topic </a:t>
            </a:r>
          </a:p>
          <a:p>
            <a:pPr lvl="0"/>
            <a:r>
              <a:rPr lang="en-GB" dirty="0" smtClean="0"/>
              <a:t>Focus</a:t>
            </a:r>
          </a:p>
          <a:p>
            <a:pPr lvl="0"/>
            <a:r>
              <a:rPr lang="en-GB" dirty="0" smtClean="0"/>
              <a:t>Organize ideas logically</a:t>
            </a:r>
          </a:p>
          <a:p>
            <a:pPr lvl="0"/>
            <a:r>
              <a:rPr lang="en-GB" dirty="0" smtClean="0"/>
              <a:t>Employ quotations, facts and statistics </a:t>
            </a:r>
          </a:p>
          <a:p>
            <a:pPr lvl="0"/>
            <a:r>
              <a:rPr lang="en-GB" dirty="0" smtClean="0"/>
              <a:t>Master metaphors </a:t>
            </a:r>
          </a:p>
          <a:p>
            <a:pPr lvl="0"/>
            <a:r>
              <a:rPr lang="en-GB" dirty="0" smtClean="0"/>
              <a:t>Tell a story</a:t>
            </a:r>
          </a:p>
          <a:p>
            <a:pPr lvl="0"/>
            <a:r>
              <a:rPr lang="en-GB" dirty="0" smtClean="0"/>
              <a:t>Start strong and close stronger </a:t>
            </a:r>
          </a:p>
          <a:p>
            <a:pPr lvl="0"/>
            <a:r>
              <a:rPr lang="en-GB" dirty="0" smtClean="0"/>
              <a:t>Incorporate humour </a:t>
            </a:r>
          </a:p>
          <a:p>
            <a:pPr lvl="0"/>
            <a:r>
              <a:rPr lang="en-GB" dirty="0" smtClean="0"/>
              <a:t>Vary vocal pace, tone and volume</a:t>
            </a:r>
          </a:p>
          <a:p>
            <a:r>
              <a:rPr lang="en-GB" dirty="0" smtClean="0"/>
              <a:t>Punctuate words with gestures </a:t>
            </a:r>
            <a:endParaRPr lang="en-GB"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Autofit/>
          </a:bodyPr>
          <a:lstStyle/>
          <a:p>
            <a:r>
              <a:rPr lang="en-GB" sz="3200" b="1" dirty="0" smtClean="0"/>
              <a:t>Essential skills every public speaker should          have</a:t>
            </a:r>
            <a:endParaRPr lang="en-GB"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139</a:t>
            </a:fld>
            <a:endParaRPr lang="en-US" dirty="0"/>
          </a:p>
        </p:txBody>
      </p:sp>
      <p:sp>
        <p:nvSpPr>
          <p:cNvPr id="3" name="Content Placeholder 2"/>
          <p:cNvSpPr>
            <a:spLocks noGrp="1"/>
          </p:cNvSpPr>
          <p:nvPr>
            <p:ph sz="quarter" idx="1"/>
          </p:nvPr>
        </p:nvSpPr>
        <p:spPr>
          <a:xfrm>
            <a:off x="457200" y="1524000"/>
            <a:ext cx="8229600" cy="5334000"/>
          </a:xfrm>
        </p:spPr>
        <p:txBody>
          <a:bodyPr>
            <a:normAutofit/>
          </a:bodyPr>
          <a:lstStyle/>
          <a:p>
            <a:pPr lvl="0">
              <a:buNone/>
            </a:pPr>
            <a:r>
              <a:rPr lang="en-GB" dirty="0" smtClean="0"/>
              <a:t> </a:t>
            </a:r>
          </a:p>
          <a:p>
            <a:pPr lvl="0"/>
            <a:r>
              <a:rPr lang="en-GB" dirty="0" smtClean="0"/>
              <a:t>Complement words with visual aids </a:t>
            </a:r>
          </a:p>
          <a:p>
            <a:pPr lvl="0"/>
            <a:r>
              <a:rPr lang="en-GB" dirty="0" smtClean="0"/>
              <a:t>Analyze your audience</a:t>
            </a:r>
          </a:p>
          <a:p>
            <a:pPr lvl="0"/>
            <a:r>
              <a:rPr lang="en-GB" dirty="0" smtClean="0"/>
              <a:t>Connect with the audience </a:t>
            </a:r>
          </a:p>
          <a:p>
            <a:pPr lvl="0"/>
            <a:r>
              <a:rPr lang="en-GB" dirty="0" smtClean="0"/>
              <a:t>Interact with the audience</a:t>
            </a:r>
          </a:p>
          <a:p>
            <a:pPr lvl="0"/>
            <a:r>
              <a:rPr lang="en-GB" dirty="0" smtClean="0"/>
              <a:t>Conduct a Q&amp;A session </a:t>
            </a:r>
          </a:p>
          <a:p>
            <a:pPr lvl="0"/>
            <a:r>
              <a:rPr lang="en-GB" dirty="0" smtClean="0"/>
              <a:t>Lead a discussion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b="1" dirty="0" smtClean="0"/>
              <a:t>External Communication</a:t>
            </a:r>
            <a:endParaRPr lang="en-GB"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14</a:t>
            </a:fld>
            <a:endParaRPr lang="en-US" dirty="0"/>
          </a:p>
        </p:txBody>
      </p:sp>
      <p:sp>
        <p:nvSpPr>
          <p:cNvPr id="3" name="Content Placeholder 2"/>
          <p:cNvSpPr>
            <a:spLocks noGrp="1"/>
          </p:cNvSpPr>
          <p:nvPr>
            <p:ph sz="quarter" idx="1"/>
          </p:nvPr>
        </p:nvSpPr>
        <p:spPr>
          <a:xfrm>
            <a:off x="457200" y="1371600"/>
            <a:ext cx="8229600" cy="4953000"/>
          </a:xfrm>
        </p:spPr>
        <p:txBody>
          <a:bodyPr>
            <a:normAutofit lnSpcReduction="10000"/>
          </a:bodyPr>
          <a:lstStyle/>
          <a:p>
            <a:r>
              <a:rPr lang="en-GB" sz="2800" dirty="0" smtClean="0"/>
              <a:t>It leads to better:</a:t>
            </a:r>
          </a:p>
          <a:p>
            <a:pPr lvl="1"/>
            <a:r>
              <a:rPr lang="en-GB" dirty="0" smtClean="0"/>
              <a:t>Sales volume</a:t>
            </a:r>
            <a:endParaRPr lang="en-GB" sz="2000" dirty="0" smtClean="0"/>
          </a:p>
          <a:p>
            <a:pPr lvl="1"/>
            <a:r>
              <a:rPr lang="en-GB" dirty="0" smtClean="0"/>
              <a:t>Public credibility</a:t>
            </a:r>
            <a:endParaRPr lang="en-GB" sz="2000" dirty="0" smtClean="0"/>
          </a:p>
          <a:p>
            <a:pPr lvl="1"/>
            <a:r>
              <a:rPr lang="en-GB" dirty="0" smtClean="0"/>
              <a:t>Operational efficiency</a:t>
            </a:r>
            <a:endParaRPr lang="en-GB" sz="2000" dirty="0" smtClean="0"/>
          </a:p>
          <a:p>
            <a:pPr lvl="1"/>
            <a:r>
              <a:rPr lang="en-GB" dirty="0" smtClean="0"/>
              <a:t>Company profits</a:t>
            </a:r>
            <a:endParaRPr lang="en-GB" sz="2000" dirty="0" smtClean="0"/>
          </a:p>
          <a:p>
            <a:r>
              <a:rPr lang="en-GB" sz="2800" dirty="0" smtClean="0"/>
              <a:t>It should improve:</a:t>
            </a:r>
          </a:p>
          <a:p>
            <a:pPr lvl="1"/>
            <a:r>
              <a:rPr lang="en-GB" dirty="0" smtClean="0"/>
              <a:t>Overall performance</a:t>
            </a:r>
            <a:endParaRPr lang="en-GB" sz="2000" dirty="0" smtClean="0"/>
          </a:p>
          <a:p>
            <a:pPr lvl="1"/>
            <a:r>
              <a:rPr lang="en-GB" dirty="0" smtClean="0"/>
              <a:t>Public goodwill</a:t>
            </a:r>
            <a:endParaRPr lang="en-GB" sz="2000" dirty="0" smtClean="0"/>
          </a:p>
          <a:p>
            <a:pPr lvl="1"/>
            <a:r>
              <a:rPr lang="en-GB" dirty="0" smtClean="0"/>
              <a:t>Corporate image</a:t>
            </a:r>
            <a:endParaRPr lang="en-GB" sz="2000" dirty="0" smtClean="0"/>
          </a:p>
          <a:p>
            <a:r>
              <a:rPr lang="en-GB" sz="2800" dirty="0" smtClean="0"/>
              <a:t>It helps to achieve:</a:t>
            </a:r>
          </a:p>
          <a:p>
            <a:pPr lvl="1"/>
            <a:r>
              <a:rPr lang="en-GB" dirty="0" smtClean="0"/>
              <a:t>Organizational goals</a:t>
            </a:r>
            <a:endParaRPr lang="en-GB" sz="2000" dirty="0" smtClean="0"/>
          </a:p>
          <a:p>
            <a:pPr lvl="1"/>
            <a:r>
              <a:rPr lang="en-GB" dirty="0" smtClean="0"/>
              <a:t>Customer satisfaction</a:t>
            </a:r>
            <a:endParaRPr lang="en-GB" sz="2000" dirty="0" smtClean="0"/>
          </a:p>
          <a:p>
            <a:endParaRPr lang="en-GB" dirty="0"/>
          </a:p>
        </p:txBody>
      </p:sp>
      <p:pic>
        <p:nvPicPr>
          <p:cNvPr id="94209" name="Picture 1" descr="C:\Program Files\Microsoft Office\MEDIA\CAGCAT10\j0234657.wmf"/>
          <p:cNvPicPr>
            <a:picLocks noChangeAspect="1" noChangeArrowheads="1"/>
          </p:cNvPicPr>
          <p:nvPr/>
        </p:nvPicPr>
        <p:blipFill>
          <a:blip r:embed="rId3" cstate="print"/>
          <a:srcRect/>
          <a:stretch>
            <a:fillRect/>
          </a:stretch>
        </p:blipFill>
        <p:spPr bwMode="auto">
          <a:xfrm>
            <a:off x="6248400" y="4191000"/>
            <a:ext cx="1713586" cy="1667866"/>
          </a:xfrm>
          <a:prstGeom prst="rect">
            <a:avLst/>
          </a:prstGeom>
          <a:noFill/>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Autofit/>
          </a:bodyPr>
          <a:lstStyle/>
          <a:p>
            <a:r>
              <a:rPr lang="en-GB" sz="3200" b="1" dirty="0" smtClean="0"/>
              <a:t>Essential skills every public speaker should          have</a:t>
            </a:r>
            <a:endParaRPr lang="en-GB"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140</a:t>
            </a:fld>
            <a:endParaRPr lang="en-US" dirty="0"/>
          </a:p>
        </p:txBody>
      </p:sp>
      <p:sp>
        <p:nvSpPr>
          <p:cNvPr id="3" name="Content Placeholder 2"/>
          <p:cNvSpPr>
            <a:spLocks noGrp="1"/>
          </p:cNvSpPr>
          <p:nvPr>
            <p:ph sz="quarter" idx="1"/>
          </p:nvPr>
        </p:nvSpPr>
        <p:spPr>
          <a:xfrm>
            <a:off x="457200" y="1524000"/>
            <a:ext cx="8229600" cy="5334000"/>
          </a:xfrm>
        </p:spPr>
        <p:txBody>
          <a:bodyPr>
            <a:normAutofit/>
          </a:bodyPr>
          <a:lstStyle/>
          <a:p>
            <a:pPr lvl="0">
              <a:buNone/>
            </a:pPr>
            <a:r>
              <a:rPr lang="en-GB" dirty="0" smtClean="0"/>
              <a:t>  </a:t>
            </a:r>
          </a:p>
          <a:p>
            <a:pPr lvl="0"/>
            <a:r>
              <a:rPr lang="en-GB" dirty="0" smtClean="0"/>
              <a:t>Obey time constraints </a:t>
            </a:r>
          </a:p>
          <a:p>
            <a:pPr lvl="0"/>
            <a:r>
              <a:rPr lang="en-GB" dirty="0" smtClean="0"/>
              <a:t>Craft an introduction </a:t>
            </a:r>
          </a:p>
          <a:p>
            <a:pPr lvl="0"/>
            <a:r>
              <a:rPr lang="en-GB" dirty="0" smtClean="0"/>
              <a:t>Exhibit confidence and poise </a:t>
            </a:r>
          </a:p>
          <a:p>
            <a:pPr lvl="0"/>
            <a:r>
              <a:rPr lang="en-GB" dirty="0" smtClean="0"/>
              <a:t>Handle unexpected issues smoothly</a:t>
            </a:r>
          </a:p>
          <a:p>
            <a:pPr lvl="0"/>
            <a:r>
              <a:rPr lang="en-GB" dirty="0" smtClean="0"/>
              <a:t>Be coherent when speaking</a:t>
            </a:r>
          </a:p>
          <a:p>
            <a:pPr lvl="0"/>
            <a:r>
              <a:rPr lang="en-GB" dirty="0" smtClean="0"/>
              <a:t>Seek and utilize feedback </a:t>
            </a:r>
          </a:p>
          <a:p>
            <a:pPr lvl="0"/>
            <a:r>
              <a:rPr lang="en-GB" dirty="0" smtClean="0"/>
              <a:t>Listen critically and analyze other speakers </a:t>
            </a:r>
            <a:endParaRPr lang="en-GB"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37</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141</a:t>
            </a:fld>
            <a:endParaRPr lang="en-US" dirty="0"/>
          </a:p>
        </p:txBody>
      </p:sp>
      <p:sp>
        <p:nvSpPr>
          <p:cNvPr id="3" name="Content Placeholder 2"/>
          <p:cNvSpPr>
            <a:spLocks noGrp="1"/>
          </p:cNvSpPr>
          <p:nvPr>
            <p:ph sz="quarter" idx="1"/>
          </p:nvPr>
        </p:nvSpPr>
        <p:spPr>
          <a:xfrm>
            <a:off x="457200" y="2286000"/>
            <a:ext cx="8229600" cy="4038600"/>
          </a:xfrm>
        </p:spPr>
        <p:txBody>
          <a:bodyPr/>
          <a:lstStyle/>
          <a:p>
            <a:r>
              <a:rPr lang="en-GB" dirty="0" smtClean="0"/>
              <a:t>Are these tips useful for you? </a:t>
            </a:r>
          </a:p>
          <a:p>
            <a:r>
              <a:rPr lang="en-GB" dirty="0" smtClean="0"/>
              <a:t>Are you going to use them in delivering your  speech?</a:t>
            </a:r>
            <a:endParaRPr lang="en-GB" dirty="0"/>
          </a:p>
        </p:txBody>
      </p:sp>
      <p:pic>
        <p:nvPicPr>
          <p:cNvPr id="5" name="Picture 4" descr="http://www.amanet.org/images/shutterstock_public_speaking_tips_for_presentations.jpg"/>
          <p:cNvPicPr/>
          <p:nvPr/>
        </p:nvPicPr>
        <p:blipFill>
          <a:blip r:embed="rId2" cstate="print"/>
          <a:srcRect/>
          <a:stretch>
            <a:fillRect/>
          </a:stretch>
        </p:blipFill>
        <p:spPr bwMode="auto">
          <a:xfrm>
            <a:off x="5410200" y="3962400"/>
            <a:ext cx="289179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fontScale="90000"/>
          </a:bodyPr>
          <a:lstStyle/>
          <a:p>
            <a:r>
              <a:rPr lang="en-GB" dirty="0" smtClean="0"/>
              <a:t/>
            </a:r>
            <a:br>
              <a:rPr lang="en-GB" dirty="0" smtClean="0"/>
            </a:br>
            <a:r>
              <a:rPr lang="en-GB" sz="3600" b="1" dirty="0" smtClean="0"/>
              <a:t>Seven Principles of Effective Public Speaking</a:t>
            </a:r>
            <a:endParaRPr lang="en-GB" sz="3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142</a:t>
            </a:fld>
            <a:endParaRPr lang="en-US" dirty="0"/>
          </a:p>
        </p:txBody>
      </p:sp>
      <p:sp>
        <p:nvSpPr>
          <p:cNvPr id="3" name="Content Placeholder 2"/>
          <p:cNvSpPr>
            <a:spLocks noGrp="1"/>
          </p:cNvSpPr>
          <p:nvPr>
            <p:ph sz="quarter" idx="1"/>
          </p:nvPr>
        </p:nvSpPr>
        <p:spPr>
          <a:xfrm>
            <a:off x="457200" y="1600200"/>
            <a:ext cx="8229600" cy="5029200"/>
          </a:xfrm>
        </p:spPr>
        <p:txBody>
          <a:bodyPr/>
          <a:lstStyle/>
          <a:p>
            <a:pPr>
              <a:buNone/>
            </a:pPr>
            <a:r>
              <a:rPr lang="en-GB" b="1" dirty="0" smtClean="0"/>
              <a:t>    1.</a:t>
            </a:r>
            <a:r>
              <a:rPr lang="en-GB" dirty="0" smtClean="0"/>
              <a:t> Perception: Stop trying to be a great “public” speaker.</a:t>
            </a:r>
            <a:br>
              <a:rPr lang="en-GB" dirty="0" smtClean="0"/>
            </a:br>
            <a:r>
              <a:rPr lang="en-GB" dirty="0" smtClean="0"/>
              <a:t>2. Perfection: When you make a mistake, no one cares but you. </a:t>
            </a:r>
            <a:br>
              <a:rPr lang="en-GB" dirty="0" smtClean="0"/>
            </a:br>
            <a:r>
              <a:rPr lang="en-GB" dirty="0" smtClean="0"/>
              <a:t>3. Visualization: If you can see it, you can speak it.</a:t>
            </a:r>
            <a:br>
              <a:rPr lang="en-GB" dirty="0" smtClean="0"/>
            </a:br>
            <a:r>
              <a:rPr lang="en-GB" dirty="0" smtClean="0"/>
              <a:t>4. Discipline: Practice makes perfectly good.</a:t>
            </a:r>
            <a:br>
              <a:rPr lang="en-GB" dirty="0" smtClean="0"/>
            </a:br>
            <a:r>
              <a:rPr lang="en-GB" dirty="0" smtClean="0"/>
              <a:t>5. Description: Make it personal.</a:t>
            </a:r>
            <a:br>
              <a:rPr lang="en-GB" dirty="0" smtClean="0"/>
            </a:br>
            <a:r>
              <a:rPr lang="en-GB" dirty="0" smtClean="0"/>
              <a:t>6. Inspiration: Speak to serve.</a:t>
            </a:r>
            <a:br>
              <a:rPr lang="en-GB" dirty="0" smtClean="0"/>
            </a:br>
            <a:r>
              <a:rPr lang="en-GB" dirty="0" smtClean="0"/>
              <a:t>7. Anticipation: Always leave them wanting more.</a:t>
            </a:r>
            <a:br>
              <a:rPr lang="en-GB" dirty="0" smtClean="0"/>
            </a:br>
            <a:endParaRPr lang="en-GB"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38</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143</a:t>
            </a:fld>
            <a:endParaRPr lang="en-US" dirty="0"/>
          </a:p>
        </p:txBody>
      </p:sp>
      <p:sp>
        <p:nvSpPr>
          <p:cNvPr id="3" name="Content Placeholder 2"/>
          <p:cNvSpPr>
            <a:spLocks noGrp="1"/>
          </p:cNvSpPr>
          <p:nvPr>
            <p:ph sz="quarter" idx="1"/>
          </p:nvPr>
        </p:nvSpPr>
        <p:spPr>
          <a:xfrm>
            <a:off x="457200" y="2209800"/>
            <a:ext cx="8229600" cy="4114800"/>
          </a:xfrm>
        </p:spPr>
        <p:txBody>
          <a:bodyPr/>
          <a:lstStyle/>
          <a:p>
            <a:r>
              <a:rPr lang="en-GB" dirty="0" smtClean="0"/>
              <a:t>Which of these principles have you already used?</a:t>
            </a:r>
          </a:p>
          <a:p>
            <a:r>
              <a:rPr lang="en-GB" dirty="0" smtClean="0"/>
              <a:t>Which ones are you going to implement in your communication in the future?</a:t>
            </a:r>
            <a:endParaRPr lang="en-GB" dirty="0"/>
          </a:p>
        </p:txBody>
      </p:sp>
      <p:pic>
        <p:nvPicPr>
          <p:cNvPr id="134146" name="Picture 2" descr="C:\Program Files\Microsoft Office\MEDIA\CAGCAT10\j0285410.wmf"/>
          <p:cNvPicPr>
            <a:picLocks noChangeAspect="1" noChangeArrowheads="1"/>
          </p:cNvPicPr>
          <p:nvPr/>
        </p:nvPicPr>
        <p:blipFill>
          <a:blip r:embed="rId2" cstate="print"/>
          <a:srcRect/>
          <a:stretch>
            <a:fillRect/>
          </a:stretch>
        </p:blipFill>
        <p:spPr bwMode="auto">
          <a:xfrm>
            <a:off x="7086600" y="4267200"/>
            <a:ext cx="1867205" cy="1776679"/>
          </a:xfrm>
          <a:prstGeom prst="rect">
            <a:avLst/>
          </a:prstGeom>
          <a:noFill/>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Quiz 10</a:t>
            </a:r>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144</a:t>
            </a:fld>
            <a:endParaRPr lang="en-US" dirty="0"/>
          </a:p>
        </p:txBody>
      </p:sp>
      <p:pic>
        <p:nvPicPr>
          <p:cNvPr id="1026" name="Picture 2" descr="C:\Program Files\Microsoft Office\MEDIA\CAGCAT10\j0195384.wmf"/>
          <p:cNvPicPr>
            <a:picLocks noChangeAspect="1" noChangeArrowheads="1"/>
          </p:cNvPicPr>
          <p:nvPr/>
        </p:nvPicPr>
        <p:blipFill>
          <a:blip r:embed="rId2" cstate="print"/>
          <a:srcRect/>
          <a:stretch>
            <a:fillRect/>
          </a:stretch>
        </p:blipFill>
        <p:spPr bwMode="auto">
          <a:xfrm>
            <a:off x="2057400" y="1905000"/>
            <a:ext cx="4800600" cy="3657600"/>
          </a:xfrm>
          <a:prstGeom prst="rect">
            <a:avLst/>
          </a:prstGeom>
          <a:noFill/>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39</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145</a:t>
            </a:fld>
            <a:endParaRPr lang="en-US" dirty="0"/>
          </a:p>
        </p:txBody>
      </p:sp>
      <p:sp>
        <p:nvSpPr>
          <p:cNvPr id="3" name="Content Placeholder 2"/>
          <p:cNvSpPr>
            <a:spLocks noGrp="1"/>
          </p:cNvSpPr>
          <p:nvPr>
            <p:ph sz="quarter" idx="1"/>
          </p:nvPr>
        </p:nvSpPr>
        <p:spPr>
          <a:xfrm>
            <a:off x="457200" y="2209800"/>
            <a:ext cx="8229600" cy="4114800"/>
          </a:xfrm>
        </p:spPr>
        <p:txBody>
          <a:bodyPr/>
          <a:lstStyle/>
          <a:p>
            <a:r>
              <a:rPr lang="en-GB" dirty="0" smtClean="0"/>
              <a:t>How can you make a good presentation even more effective?</a:t>
            </a:r>
          </a:p>
          <a:p>
            <a:pPr>
              <a:buNone/>
            </a:pPr>
            <a:r>
              <a:rPr lang="en-GB" dirty="0" smtClean="0"/>
              <a:t>Give your opinion.</a:t>
            </a:r>
            <a:endParaRPr lang="en-GB" dirty="0"/>
          </a:p>
        </p:txBody>
      </p:sp>
      <p:pic>
        <p:nvPicPr>
          <p:cNvPr id="137218" name="Picture 2" descr="C:\Program Files\Microsoft Office\MEDIA\CAGCAT10\j0285410.wmf"/>
          <p:cNvPicPr>
            <a:picLocks noChangeAspect="1" noChangeArrowheads="1"/>
          </p:cNvPicPr>
          <p:nvPr/>
        </p:nvPicPr>
        <p:blipFill>
          <a:blip r:embed="rId2" cstate="print"/>
          <a:srcRect/>
          <a:stretch>
            <a:fillRect/>
          </a:stretch>
        </p:blipFill>
        <p:spPr bwMode="auto">
          <a:xfrm>
            <a:off x="6705600" y="4114800"/>
            <a:ext cx="1867205" cy="1776679"/>
          </a:xfrm>
          <a:prstGeom prst="rect">
            <a:avLst/>
          </a:prstGeom>
          <a:noFill/>
        </p:spPr>
      </p:pic>
      <p:sp>
        <p:nvSpPr>
          <p:cNvPr id="174082" name="AutoShape 2" descr="Image result for clip art present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74084" name="Picture 4" descr="Image result for clip art presentation"/>
          <p:cNvPicPr>
            <a:picLocks noChangeAspect="1" noChangeArrowheads="1"/>
          </p:cNvPicPr>
          <p:nvPr/>
        </p:nvPicPr>
        <p:blipFill>
          <a:blip r:embed="rId3" cstate="print"/>
          <a:srcRect/>
          <a:stretch>
            <a:fillRect/>
          </a:stretch>
        </p:blipFill>
        <p:spPr bwMode="auto">
          <a:xfrm>
            <a:off x="914400" y="4114800"/>
            <a:ext cx="2143125" cy="2143125"/>
          </a:xfrm>
          <a:prstGeom prst="rect">
            <a:avLst/>
          </a:prstGeom>
          <a:noFill/>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presentation?</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146</a:t>
            </a:fld>
            <a:endParaRPr lang="en-US" dirty="0"/>
          </a:p>
        </p:txBody>
      </p:sp>
      <p:sp>
        <p:nvSpPr>
          <p:cNvPr id="3" name="Content Placeholder 2"/>
          <p:cNvSpPr>
            <a:spLocks noGrp="1"/>
          </p:cNvSpPr>
          <p:nvPr>
            <p:ph sz="quarter" idx="1"/>
          </p:nvPr>
        </p:nvSpPr>
        <p:spPr/>
        <p:txBody>
          <a:bodyPr/>
          <a:lstStyle/>
          <a:p>
            <a:r>
              <a:rPr lang="en-GB" dirty="0" smtClean="0"/>
              <a:t>A presentation is a means of communication that can be adapted to various speaking situations such as:</a:t>
            </a:r>
          </a:p>
          <a:p>
            <a:pPr lvl="1"/>
            <a:r>
              <a:rPr lang="en-GB" dirty="0" smtClean="0"/>
              <a:t>talking to a group</a:t>
            </a:r>
          </a:p>
          <a:p>
            <a:pPr lvl="1"/>
            <a:r>
              <a:rPr lang="en-GB" dirty="0" smtClean="0"/>
              <a:t>addressing a meeting </a:t>
            </a:r>
          </a:p>
          <a:p>
            <a:pPr lvl="1"/>
            <a:r>
              <a:rPr lang="en-GB" dirty="0" smtClean="0"/>
              <a:t>or briefing a team.</a:t>
            </a:r>
          </a:p>
          <a:p>
            <a:pPr>
              <a:buNone/>
            </a:pPr>
            <a:r>
              <a:rPr lang="en-GB" dirty="0" smtClean="0"/>
              <a:t/>
            </a:r>
            <a:br>
              <a:rPr lang="en-GB" dirty="0" smtClean="0"/>
            </a:br>
            <a:r>
              <a:rPr lang="en-GB" dirty="0" smtClean="0"/>
              <a:t/>
            </a:r>
            <a:br>
              <a:rPr lang="en-GB" dirty="0" smtClean="0"/>
            </a:br>
            <a:endParaRPr lang="en-GB" dirty="0"/>
          </a:p>
        </p:txBody>
      </p:sp>
      <p:pic>
        <p:nvPicPr>
          <p:cNvPr id="4" name="Picture 9" descr="C:\Documents and Settings\fc20484\My Documents\VGCSE PowerPoints\Business\images\meeting.jpg"/>
          <p:cNvPicPr>
            <a:picLocks noChangeAspect="1" noChangeArrowheads="1"/>
          </p:cNvPicPr>
          <p:nvPr/>
        </p:nvPicPr>
        <p:blipFill>
          <a:blip r:embed="rId2" cstate="print"/>
          <a:srcRect/>
          <a:stretch>
            <a:fillRect/>
          </a:stretch>
        </p:blipFill>
        <p:spPr bwMode="auto">
          <a:xfrm>
            <a:off x="3429000" y="4267200"/>
            <a:ext cx="2743200" cy="1776413"/>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GB" dirty="0" smtClean="0"/>
              <a:t>The next step is: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147</a:t>
            </a:fld>
            <a:endParaRPr lang="en-US" dirty="0"/>
          </a:p>
        </p:txBody>
      </p:sp>
      <p:sp>
        <p:nvSpPr>
          <p:cNvPr id="3" name="Content Placeholder 2"/>
          <p:cNvSpPr>
            <a:spLocks noGrp="1"/>
          </p:cNvSpPr>
          <p:nvPr>
            <p:ph sz="quarter" idx="1"/>
          </p:nvPr>
        </p:nvSpPr>
        <p:spPr>
          <a:xfrm>
            <a:off x="457200" y="1447800"/>
            <a:ext cx="8229600" cy="5029200"/>
          </a:xfrm>
        </p:spPr>
        <p:txBody>
          <a:bodyPr>
            <a:normAutofit/>
          </a:bodyPr>
          <a:lstStyle/>
          <a:p>
            <a:pPr>
              <a:buNone/>
            </a:pPr>
            <a:r>
              <a:rPr lang="en-GB" b="1" dirty="0" smtClean="0"/>
              <a:t>Ask yourself the following questions to develop a full understanding of the context of the presentation</a:t>
            </a:r>
          </a:p>
          <a:p>
            <a:r>
              <a:rPr lang="en-GB" dirty="0" smtClean="0"/>
              <a:t>When and where will you deliver your presentation?</a:t>
            </a:r>
            <a:r>
              <a:rPr lang="en-GB" i="1" dirty="0" smtClean="0"/>
              <a:t>.</a:t>
            </a:r>
            <a:endParaRPr lang="en-GB" dirty="0" smtClean="0"/>
          </a:p>
          <a:p>
            <a:r>
              <a:rPr lang="en-GB" dirty="0" smtClean="0"/>
              <a:t>Will it be in a setting you are familiar with or somewhere new?</a:t>
            </a:r>
          </a:p>
          <a:p>
            <a:r>
              <a:rPr lang="en-GB" dirty="0" smtClean="0"/>
              <a:t>Will the presentation be within a formal or less formal setting?</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GB" dirty="0" smtClean="0"/>
              <a:t>The next step is: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148</a:t>
            </a:fld>
            <a:endParaRPr lang="en-US" dirty="0"/>
          </a:p>
        </p:txBody>
      </p:sp>
      <p:sp>
        <p:nvSpPr>
          <p:cNvPr id="3" name="Content Placeholder 2"/>
          <p:cNvSpPr>
            <a:spLocks noGrp="1"/>
          </p:cNvSpPr>
          <p:nvPr>
            <p:ph sz="quarter" idx="1"/>
          </p:nvPr>
        </p:nvSpPr>
        <p:spPr>
          <a:xfrm>
            <a:off x="457200" y="1447800"/>
            <a:ext cx="8229600" cy="5029200"/>
          </a:xfrm>
        </p:spPr>
        <p:txBody>
          <a:bodyPr>
            <a:normAutofit/>
          </a:bodyPr>
          <a:lstStyle/>
          <a:p>
            <a:pPr>
              <a:buNone/>
            </a:pPr>
            <a:r>
              <a:rPr lang="en-GB" b="1" dirty="0" smtClean="0"/>
              <a:t>Ask yourself the following questions to develop a full understanding of the context of the presentation.</a:t>
            </a:r>
          </a:p>
          <a:p>
            <a:r>
              <a:rPr lang="en-GB" dirty="0" smtClean="0"/>
              <a:t>Will the presentation be to a small group or a large crowd?</a:t>
            </a:r>
          </a:p>
          <a:p>
            <a:r>
              <a:rPr lang="en-GB" dirty="0" smtClean="0"/>
              <a:t>Are you already familiar with the audience?</a:t>
            </a:r>
          </a:p>
          <a:p>
            <a:r>
              <a:rPr lang="en-GB" dirty="0" smtClean="0"/>
              <a:t>What equipment and technology will be available to you, and what will you be expected to use?</a:t>
            </a:r>
          </a:p>
          <a:p>
            <a:r>
              <a:rPr lang="en-GB" dirty="0" smtClean="0"/>
              <a:t>What is the audience expecting to learn from you and your presentation?</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r>
              <a:rPr lang="en-GB" sz="3600" b="1" dirty="0" smtClean="0"/>
              <a:t>Top Tips for Effective Presentations</a:t>
            </a:r>
            <a:r>
              <a:rPr lang="en-GB" sz="3600" dirty="0" smtClean="0"/>
              <a:t/>
            </a:r>
            <a:br>
              <a:rPr lang="en-GB" sz="3600" dirty="0" smtClean="0"/>
            </a:br>
            <a:endParaRPr lang="en-GB"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149</a:t>
            </a:fld>
            <a:endParaRPr lang="en-US" dirty="0"/>
          </a:p>
        </p:txBody>
      </p:sp>
      <p:sp>
        <p:nvSpPr>
          <p:cNvPr id="3" name="Content Placeholder 2"/>
          <p:cNvSpPr>
            <a:spLocks noGrp="1"/>
          </p:cNvSpPr>
          <p:nvPr>
            <p:ph sz="quarter" idx="1"/>
          </p:nvPr>
        </p:nvSpPr>
        <p:spPr>
          <a:xfrm>
            <a:off x="457200" y="1524000"/>
            <a:ext cx="8229600" cy="4800600"/>
          </a:xfrm>
        </p:spPr>
        <p:txBody>
          <a:bodyPr>
            <a:normAutofit fontScale="92500"/>
          </a:bodyPr>
          <a:lstStyle/>
          <a:p>
            <a:r>
              <a:rPr lang="en-GB" b="1" dirty="0" smtClean="0"/>
              <a:t>1. Show your Passion and Connect with your Audience</a:t>
            </a:r>
            <a:endParaRPr lang="en-GB" dirty="0" smtClean="0"/>
          </a:p>
          <a:p>
            <a:pPr>
              <a:buNone/>
            </a:pPr>
            <a:r>
              <a:rPr lang="en-GB" b="1" dirty="0" smtClean="0"/>
              <a:t>It is hard to be relaxed and be yourself when you are nervous.</a:t>
            </a:r>
            <a:endParaRPr lang="en-GB" dirty="0" smtClean="0"/>
          </a:p>
          <a:p>
            <a:r>
              <a:rPr lang="en-GB" dirty="0" smtClean="0"/>
              <a:t>The great presenters say that the most important thing is to connect with your audience and the best way to do that is </a:t>
            </a:r>
            <a:r>
              <a:rPr lang="en-GB" u="sng" dirty="0" smtClean="0"/>
              <a:t>to let your passion for the subject shine through</a:t>
            </a:r>
            <a:r>
              <a:rPr lang="en-GB" dirty="0" smtClean="0"/>
              <a:t>.</a:t>
            </a:r>
          </a:p>
          <a:p>
            <a:r>
              <a:rPr lang="en-GB" dirty="0" smtClean="0"/>
              <a:t>Be honest with the audience about what is important to you and why it matters.</a:t>
            </a:r>
          </a:p>
          <a:p>
            <a:r>
              <a:rPr lang="en-GB" dirty="0" smtClean="0"/>
              <a:t>Be enthusiastic and honest and the audience will respond.</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Quiz 1</a:t>
            </a:r>
            <a:endParaRPr lang="en-GB" b="1"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15</a:t>
            </a:fld>
            <a:endParaRPr lang="en-US" dirty="0"/>
          </a:p>
        </p:txBody>
      </p:sp>
      <p:pic>
        <p:nvPicPr>
          <p:cNvPr id="1026" name="Picture 2" descr="C:\Program Files\Microsoft Office\MEDIA\CAGCAT10\j0195384.wmf"/>
          <p:cNvPicPr>
            <a:picLocks noChangeAspect="1" noChangeArrowheads="1"/>
          </p:cNvPicPr>
          <p:nvPr/>
        </p:nvPicPr>
        <p:blipFill>
          <a:blip r:embed="rId2" cstate="print"/>
          <a:srcRect/>
          <a:stretch>
            <a:fillRect/>
          </a:stretch>
        </p:blipFill>
        <p:spPr bwMode="auto">
          <a:xfrm>
            <a:off x="2057400" y="1905000"/>
            <a:ext cx="4800600" cy="3657600"/>
          </a:xfrm>
          <a:prstGeom prst="rect">
            <a:avLst/>
          </a:prstGeom>
          <a:noFill/>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r>
              <a:rPr lang="en-GB" sz="3600" b="1" dirty="0" smtClean="0"/>
              <a:t>Top Tips for Effective Presentations</a:t>
            </a:r>
            <a:r>
              <a:rPr lang="en-GB" sz="3600" dirty="0" smtClean="0"/>
              <a:t/>
            </a:r>
            <a:br>
              <a:rPr lang="en-GB" sz="3600" dirty="0" smtClean="0"/>
            </a:br>
            <a:endParaRPr lang="en-GB"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150</a:t>
            </a:fld>
            <a:endParaRPr lang="en-US" dirty="0"/>
          </a:p>
        </p:txBody>
      </p:sp>
      <p:sp>
        <p:nvSpPr>
          <p:cNvPr id="3" name="Content Placeholder 2"/>
          <p:cNvSpPr>
            <a:spLocks noGrp="1"/>
          </p:cNvSpPr>
          <p:nvPr>
            <p:ph sz="quarter" idx="1"/>
          </p:nvPr>
        </p:nvSpPr>
        <p:spPr>
          <a:xfrm>
            <a:off x="457200" y="1447800"/>
            <a:ext cx="8229600" cy="4876800"/>
          </a:xfrm>
        </p:spPr>
        <p:txBody>
          <a:bodyPr>
            <a:normAutofit lnSpcReduction="10000"/>
          </a:bodyPr>
          <a:lstStyle/>
          <a:p>
            <a:r>
              <a:rPr lang="en-GB" b="1" dirty="0" smtClean="0"/>
              <a:t>2. Focus on your Audience’s Needs</a:t>
            </a:r>
            <a:endParaRPr lang="en-GB" dirty="0" smtClean="0"/>
          </a:p>
          <a:p>
            <a:pPr>
              <a:buNone/>
            </a:pPr>
            <a:r>
              <a:rPr lang="en-GB" b="1" dirty="0" smtClean="0"/>
              <a:t>Your presentation needs to be built around what your audience is going to get out of the presentation.</a:t>
            </a:r>
            <a:endParaRPr lang="en-GB" dirty="0" smtClean="0"/>
          </a:p>
          <a:p>
            <a:r>
              <a:rPr lang="en-GB" dirty="0" smtClean="0"/>
              <a:t>As you prepare the presentation, you always need to bear in mind what the audience needs and wants to know, not what you can tell them.</a:t>
            </a:r>
          </a:p>
          <a:p>
            <a:r>
              <a:rPr lang="en-GB" dirty="0" smtClean="0"/>
              <a:t>While you are giving the presentation, you also need to remain focused on your audience’s response and react to that.</a:t>
            </a:r>
          </a:p>
          <a:p>
            <a:r>
              <a:rPr lang="en-GB" dirty="0" smtClean="0"/>
              <a:t>You need to make it easy for your audience to understand and respond.</a:t>
            </a:r>
          </a:p>
          <a:p>
            <a:endParaRPr lang="en-GB"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Quiz 11</a:t>
            </a:r>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151</a:t>
            </a:fld>
            <a:endParaRPr lang="en-US" dirty="0"/>
          </a:p>
        </p:txBody>
      </p:sp>
      <p:pic>
        <p:nvPicPr>
          <p:cNvPr id="1026" name="Picture 2" descr="C:\Program Files\Microsoft Office\MEDIA\CAGCAT10\j0195384.wmf"/>
          <p:cNvPicPr>
            <a:picLocks noChangeAspect="1" noChangeArrowheads="1"/>
          </p:cNvPicPr>
          <p:nvPr/>
        </p:nvPicPr>
        <p:blipFill>
          <a:blip r:embed="rId2" cstate="print"/>
          <a:srcRect/>
          <a:stretch>
            <a:fillRect/>
          </a:stretch>
        </p:blipFill>
        <p:spPr bwMode="auto">
          <a:xfrm>
            <a:off x="2057400" y="1905000"/>
            <a:ext cx="4800600" cy="3657600"/>
          </a:xfrm>
          <a:prstGeom prst="rect">
            <a:avLst/>
          </a:prstGeom>
          <a:noFill/>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r>
              <a:rPr lang="en-GB" sz="3600" b="1" dirty="0" smtClean="0"/>
              <a:t>Top Tips for Effective Presentations</a:t>
            </a:r>
            <a:r>
              <a:rPr lang="en-GB" sz="3600" dirty="0" smtClean="0"/>
              <a:t/>
            </a:r>
            <a:br>
              <a:rPr lang="en-GB" sz="3600" dirty="0" smtClean="0"/>
            </a:br>
            <a:endParaRPr lang="en-GB"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152</a:t>
            </a:fld>
            <a:endParaRPr lang="en-US" dirty="0"/>
          </a:p>
        </p:txBody>
      </p:sp>
      <p:sp>
        <p:nvSpPr>
          <p:cNvPr id="3" name="Content Placeholder 2"/>
          <p:cNvSpPr>
            <a:spLocks noGrp="1"/>
          </p:cNvSpPr>
          <p:nvPr>
            <p:ph sz="quarter" idx="1"/>
          </p:nvPr>
        </p:nvSpPr>
        <p:spPr>
          <a:xfrm>
            <a:off x="457200" y="1447800"/>
            <a:ext cx="8229600" cy="4876800"/>
          </a:xfrm>
        </p:spPr>
        <p:txBody>
          <a:bodyPr>
            <a:normAutofit/>
          </a:bodyPr>
          <a:lstStyle/>
          <a:p>
            <a:r>
              <a:rPr lang="en-GB" b="1" dirty="0" smtClean="0"/>
              <a:t>3. Keep it Simple: Concentrate on your Core Message</a:t>
            </a:r>
            <a:endParaRPr lang="en-GB" dirty="0" smtClean="0"/>
          </a:p>
          <a:p>
            <a:pPr>
              <a:buNone/>
            </a:pPr>
            <a:r>
              <a:rPr lang="en-GB" b="1" dirty="0" smtClean="0"/>
              <a:t>When planning your presentation, you should always keep in mind the question:</a:t>
            </a:r>
            <a:endParaRPr lang="en-GB" dirty="0" smtClean="0"/>
          </a:p>
          <a:p>
            <a:r>
              <a:rPr lang="en-GB" dirty="0" smtClean="0"/>
              <a:t>What is the key message for my audience to take away?</a:t>
            </a:r>
          </a:p>
          <a:p>
            <a:r>
              <a:rPr lang="en-GB" dirty="0" smtClean="0"/>
              <a:t>You should be able to communicate that key message very briefly.</a:t>
            </a:r>
          </a:p>
          <a:p>
            <a:pPr>
              <a:buNone/>
            </a:pPr>
            <a:endParaRPr lang="en-GB"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r>
              <a:rPr lang="en-GB" sz="3600" b="1" dirty="0" smtClean="0"/>
              <a:t>Top Tips for Effective Presentations</a:t>
            </a:r>
            <a:r>
              <a:rPr lang="en-GB" sz="3600" dirty="0" smtClean="0"/>
              <a:t/>
            </a:r>
            <a:br>
              <a:rPr lang="en-GB" sz="3600" dirty="0" smtClean="0"/>
            </a:br>
            <a:endParaRPr lang="en-GB"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153</a:t>
            </a:fld>
            <a:endParaRPr lang="en-US" dirty="0"/>
          </a:p>
        </p:txBody>
      </p:sp>
      <p:sp>
        <p:nvSpPr>
          <p:cNvPr id="3" name="Content Placeholder 2"/>
          <p:cNvSpPr>
            <a:spLocks noGrp="1"/>
          </p:cNvSpPr>
          <p:nvPr>
            <p:ph sz="quarter" idx="1"/>
          </p:nvPr>
        </p:nvSpPr>
        <p:spPr>
          <a:xfrm>
            <a:off x="457200" y="1447800"/>
            <a:ext cx="8229600" cy="4876800"/>
          </a:xfrm>
        </p:spPr>
        <p:txBody>
          <a:bodyPr>
            <a:normAutofit/>
          </a:bodyPr>
          <a:lstStyle/>
          <a:p>
            <a:r>
              <a:rPr lang="en-GB" b="1" dirty="0" smtClean="0"/>
              <a:t>3. Keep it Simple: Concentrate on your Core Message</a:t>
            </a:r>
            <a:endParaRPr lang="en-GB" dirty="0" smtClean="0"/>
          </a:p>
          <a:p>
            <a:r>
              <a:rPr lang="en-GB" dirty="0" smtClean="0"/>
              <a:t>Some experts recommend a 30-second ‘elevator summary’ or say it in no more than 15 words.</a:t>
            </a:r>
          </a:p>
          <a:p>
            <a:r>
              <a:rPr lang="en-GB" dirty="0" smtClean="0"/>
              <a:t>Whichever rule you choose, the important thing is to keep your core message focused and brief.</a:t>
            </a:r>
          </a:p>
          <a:p>
            <a:r>
              <a:rPr lang="en-GB" dirty="0" smtClean="0"/>
              <a:t>And if what you are planning to say it doesn’t contribute to that core message, don’t say it.</a:t>
            </a:r>
          </a:p>
          <a:p>
            <a:endParaRPr lang="en-GB"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r>
              <a:rPr lang="en-GB" sz="3600" b="1" dirty="0" smtClean="0"/>
              <a:t>Top Tips for Effective Presentations</a:t>
            </a:r>
            <a:r>
              <a:rPr lang="en-GB" sz="3600" dirty="0" smtClean="0"/>
              <a:t/>
            </a:r>
            <a:br>
              <a:rPr lang="en-GB" sz="3600" dirty="0" smtClean="0"/>
            </a:br>
            <a:endParaRPr lang="en-GB"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154</a:t>
            </a:fld>
            <a:endParaRPr lang="en-US" dirty="0"/>
          </a:p>
        </p:txBody>
      </p:sp>
      <p:sp>
        <p:nvSpPr>
          <p:cNvPr id="3" name="Content Placeholder 2"/>
          <p:cNvSpPr>
            <a:spLocks noGrp="1"/>
          </p:cNvSpPr>
          <p:nvPr>
            <p:ph sz="quarter" idx="1"/>
          </p:nvPr>
        </p:nvSpPr>
        <p:spPr>
          <a:xfrm>
            <a:off x="457200" y="1447800"/>
            <a:ext cx="8229600" cy="4876800"/>
          </a:xfrm>
        </p:spPr>
        <p:txBody>
          <a:bodyPr>
            <a:normAutofit fontScale="92500" lnSpcReduction="10000"/>
          </a:bodyPr>
          <a:lstStyle/>
          <a:p>
            <a:r>
              <a:rPr lang="en-GB" b="1" dirty="0" smtClean="0"/>
              <a:t>4. Smile and Make Eye Contact with your Audience</a:t>
            </a:r>
            <a:endParaRPr lang="en-GB" dirty="0" smtClean="0"/>
          </a:p>
          <a:p>
            <a:pPr>
              <a:buNone/>
            </a:pPr>
            <a:r>
              <a:rPr lang="en-GB" b="1" dirty="0" smtClean="0"/>
              <a:t>This sounds very easy, but a surprisingly large number of presenters fail to do it.</a:t>
            </a:r>
            <a:endParaRPr lang="en-GB" dirty="0" smtClean="0"/>
          </a:p>
          <a:p>
            <a:r>
              <a:rPr lang="en-GB" dirty="0" smtClean="0"/>
              <a:t>If you smile and make eye contact, you are </a:t>
            </a:r>
            <a:r>
              <a:rPr lang="en-GB" b="1" dirty="0" smtClean="0"/>
              <a:t>building rapport</a:t>
            </a:r>
            <a:r>
              <a:rPr lang="en-GB" dirty="0" smtClean="0"/>
              <a:t>, which helps the audience to connect with you and your subject. </a:t>
            </a:r>
          </a:p>
          <a:p>
            <a:pPr lvl="1"/>
            <a:r>
              <a:rPr lang="en-GB" dirty="0" smtClean="0"/>
              <a:t>It also helps you to feel less nervous, because you are talking to individuals, not to a great mass of unknown people.</a:t>
            </a:r>
          </a:p>
          <a:p>
            <a:r>
              <a:rPr lang="en-GB" dirty="0" smtClean="0"/>
              <a:t>To help you with this, make sure that you don’t turn down all the lights so that only the slide screen is visible. Your audience needs to see you as well as your slides.</a:t>
            </a:r>
          </a:p>
          <a:p>
            <a:endParaRPr lang="en-GB"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r>
              <a:rPr lang="en-GB" sz="3600" b="1" dirty="0" smtClean="0"/>
              <a:t>Top Tips for Effective Presentations</a:t>
            </a:r>
            <a:r>
              <a:rPr lang="en-GB" sz="3600" dirty="0" smtClean="0"/>
              <a:t/>
            </a:r>
            <a:br>
              <a:rPr lang="en-GB" sz="3600" dirty="0" smtClean="0"/>
            </a:br>
            <a:endParaRPr lang="en-GB"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155</a:t>
            </a:fld>
            <a:endParaRPr lang="en-US" dirty="0"/>
          </a:p>
        </p:txBody>
      </p:sp>
      <p:sp>
        <p:nvSpPr>
          <p:cNvPr id="3" name="Content Placeholder 2"/>
          <p:cNvSpPr>
            <a:spLocks noGrp="1"/>
          </p:cNvSpPr>
          <p:nvPr>
            <p:ph sz="quarter" idx="1"/>
          </p:nvPr>
        </p:nvSpPr>
        <p:spPr>
          <a:xfrm>
            <a:off x="457200" y="1447800"/>
            <a:ext cx="8229600" cy="4876800"/>
          </a:xfrm>
        </p:spPr>
        <p:txBody>
          <a:bodyPr>
            <a:normAutofit/>
          </a:bodyPr>
          <a:lstStyle/>
          <a:p>
            <a:r>
              <a:rPr lang="en-GB" b="1" dirty="0" smtClean="0"/>
              <a:t>5. Start Strongly</a:t>
            </a:r>
            <a:endParaRPr lang="en-GB" dirty="0" smtClean="0"/>
          </a:p>
          <a:p>
            <a:pPr>
              <a:buNone/>
            </a:pPr>
            <a:r>
              <a:rPr lang="en-GB" b="1" u="sng" dirty="0" smtClean="0"/>
              <a:t>The beginning of your presentation is crucial</a:t>
            </a:r>
            <a:r>
              <a:rPr lang="en-GB" b="1" dirty="0" smtClean="0"/>
              <a:t>. You need to grab your audience’s attention and hold it.</a:t>
            </a:r>
            <a:endParaRPr lang="en-GB" dirty="0" smtClean="0"/>
          </a:p>
          <a:p>
            <a:r>
              <a:rPr lang="en-GB" dirty="0" smtClean="0"/>
              <a:t>Do not waste that on explaining who you are. Start by entertaining them.</a:t>
            </a:r>
          </a:p>
          <a:p>
            <a:r>
              <a:rPr lang="en-GB" dirty="0" smtClean="0"/>
              <a:t>Try a story or an attention-grabbing (but useful) image on a slide.</a:t>
            </a:r>
          </a:p>
          <a:p>
            <a:endParaRPr lang="en-GB"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40</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156</a:t>
            </a:fld>
            <a:endParaRPr lang="en-US" dirty="0"/>
          </a:p>
        </p:txBody>
      </p:sp>
      <p:sp>
        <p:nvSpPr>
          <p:cNvPr id="4" name="Content Placeholder 3"/>
          <p:cNvSpPr>
            <a:spLocks noGrp="1"/>
          </p:cNvSpPr>
          <p:nvPr>
            <p:ph sz="quarter" idx="1"/>
          </p:nvPr>
        </p:nvSpPr>
        <p:spPr>
          <a:xfrm>
            <a:off x="301752" y="2209800"/>
            <a:ext cx="8503920" cy="3889248"/>
          </a:xfrm>
        </p:spPr>
        <p:txBody>
          <a:bodyPr/>
          <a:lstStyle/>
          <a:p>
            <a:r>
              <a:rPr lang="en-GB" dirty="0" smtClean="0"/>
              <a:t>Do you agree or disagree with some of these mentioned tips? </a:t>
            </a:r>
          </a:p>
          <a:p>
            <a:r>
              <a:rPr lang="en-GB" dirty="0" smtClean="0"/>
              <a:t>Give an example and support your response.</a:t>
            </a:r>
            <a:endParaRPr lang="en-GB" dirty="0"/>
          </a:p>
        </p:txBody>
      </p:sp>
      <p:pic>
        <p:nvPicPr>
          <p:cNvPr id="135170" name="Picture 2" descr="C:\Program Files\Microsoft Office\MEDIA\CAGCAT10\j0285410.wmf"/>
          <p:cNvPicPr>
            <a:picLocks noChangeAspect="1" noChangeArrowheads="1"/>
          </p:cNvPicPr>
          <p:nvPr/>
        </p:nvPicPr>
        <p:blipFill>
          <a:blip r:embed="rId2" cstate="print"/>
          <a:srcRect/>
          <a:stretch>
            <a:fillRect/>
          </a:stretch>
        </p:blipFill>
        <p:spPr bwMode="auto">
          <a:xfrm>
            <a:off x="6781800" y="4419600"/>
            <a:ext cx="1867205" cy="1776679"/>
          </a:xfrm>
          <a:prstGeom prst="rect">
            <a:avLst/>
          </a:prstGeom>
          <a:noFill/>
        </p:spPr>
      </p:pic>
      <p:sp>
        <p:nvSpPr>
          <p:cNvPr id="162818" name="AutoShape 2" descr="Image result for clip art present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2820" name="AutoShape 4" descr="Image result for clip art present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62822" name="Picture 6" descr="Image result for clip art presentation"/>
          <p:cNvPicPr>
            <a:picLocks noChangeAspect="1" noChangeArrowheads="1"/>
          </p:cNvPicPr>
          <p:nvPr/>
        </p:nvPicPr>
        <p:blipFill>
          <a:blip r:embed="rId3" cstate="print"/>
          <a:srcRect/>
          <a:stretch>
            <a:fillRect/>
          </a:stretch>
        </p:blipFill>
        <p:spPr bwMode="auto">
          <a:xfrm>
            <a:off x="609600" y="4114800"/>
            <a:ext cx="1905000" cy="2009776"/>
          </a:xfrm>
          <a:prstGeom prst="rect">
            <a:avLst/>
          </a:prstGeom>
          <a:noFill/>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41</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157</a:t>
            </a:fld>
            <a:endParaRPr lang="en-US" dirty="0"/>
          </a:p>
        </p:txBody>
      </p:sp>
      <p:sp>
        <p:nvSpPr>
          <p:cNvPr id="3" name="Content Placeholder 2"/>
          <p:cNvSpPr>
            <a:spLocks noGrp="1"/>
          </p:cNvSpPr>
          <p:nvPr>
            <p:ph sz="quarter" idx="1"/>
          </p:nvPr>
        </p:nvSpPr>
        <p:spPr>
          <a:xfrm>
            <a:off x="457200" y="2667000"/>
            <a:ext cx="8229600" cy="3657600"/>
          </a:xfrm>
        </p:spPr>
        <p:txBody>
          <a:bodyPr/>
          <a:lstStyle/>
          <a:p>
            <a:r>
              <a:rPr lang="en-GB" dirty="0" smtClean="0"/>
              <a:t>What are the three main P's in delivering presentation in your opinion?</a:t>
            </a:r>
          </a:p>
          <a:p>
            <a:pPr>
              <a:buNone/>
            </a:pPr>
            <a:r>
              <a:rPr lang="en-GB" dirty="0" smtClean="0"/>
              <a:t/>
            </a:r>
            <a:br>
              <a:rPr lang="en-GB" dirty="0" smtClean="0"/>
            </a:br>
            <a:endParaRPr lang="en-GB" dirty="0"/>
          </a:p>
        </p:txBody>
      </p:sp>
      <p:pic>
        <p:nvPicPr>
          <p:cNvPr id="24578" name="Picture 2" descr="C:\Program Files\Microsoft Office\MEDIA\CAGCAT10\j0195812.wmf"/>
          <p:cNvPicPr>
            <a:picLocks noChangeAspect="1" noChangeArrowheads="1"/>
          </p:cNvPicPr>
          <p:nvPr/>
        </p:nvPicPr>
        <p:blipFill>
          <a:blip r:embed="rId2" cstate="print"/>
          <a:srcRect/>
          <a:stretch>
            <a:fillRect/>
          </a:stretch>
        </p:blipFill>
        <p:spPr bwMode="auto">
          <a:xfrm>
            <a:off x="6553200" y="4343400"/>
            <a:ext cx="1773022" cy="1824228"/>
          </a:xfrm>
          <a:prstGeom prst="rect">
            <a:avLst/>
          </a:prstGeom>
          <a:noFill/>
        </p:spPr>
      </p:pic>
      <p:pic>
        <p:nvPicPr>
          <p:cNvPr id="161794" name="Picture 2" descr="Image result for clip art presentation"/>
          <p:cNvPicPr>
            <a:picLocks noChangeAspect="1" noChangeArrowheads="1"/>
          </p:cNvPicPr>
          <p:nvPr/>
        </p:nvPicPr>
        <p:blipFill>
          <a:blip r:embed="rId3" cstate="print"/>
          <a:srcRect/>
          <a:stretch>
            <a:fillRect/>
          </a:stretch>
        </p:blipFill>
        <p:spPr bwMode="auto">
          <a:xfrm>
            <a:off x="914400" y="4724400"/>
            <a:ext cx="1905000" cy="1371601"/>
          </a:xfrm>
          <a:prstGeom prst="rect">
            <a:avLst/>
          </a:prstGeom>
          <a:noFill/>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158</a:t>
            </a:fld>
            <a:endParaRPr lang="en-US" dirty="0"/>
          </a:p>
        </p:txBody>
      </p:sp>
      <p:sp>
        <p:nvSpPr>
          <p:cNvPr id="3" name="Content Placeholder 2"/>
          <p:cNvSpPr>
            <a:spLocks noGrp="1"/>
          </p:cNvSpPr>
          <p:nvPr>
            <p:ph sz="quarter" idx="1"/>
          </p:nvPr>
        </p:nvSpPr>
        <p:spPr/>
        <p:txBody>
          <a:bodyPr/>
          <a:lstStyle/>
          <a:p>
            <a:r>
              <a:rPr lang="en-GB" dirty="0" smtClean="0"/>
              <a:t>What are the three P's in delivering presentation in your opinion?</a:t>
            </a:r>
          </a:p>
          <a:p>
            <a:r>
              <a:rPr lang="en-GB" dirty="0" smtClean="0"/>
              <a:t>Prepare</a:t>
            </a:r>
          </a:p>
          <a:p>
            <a:r>
              <a:rPr lang="en-GB" dirty="0" smtClean="0"/>
              <a:t>Practice</a:t>
            </a:r>
          </a:p>
          <a:p>
            <a:r>
              <a:rPr lang="en-GB" dirty="0" smtClean="0"/>
              <a:t>Provide/Perform</a:t>
            </a:r>
          </a:p>
          <a:p>
            <a:pPr>
              <a:buNone/>
            </a:pPr>
            <a:endParaRPr lang="en-GB" dirty="0" smtClean="0"/>
          </a:p>
          <a:p>
            <a:r>
              <a:rPr lang="en-GB" dirty="0" smtClean="0"/>
              <a:t>Do you agree with this?</a:t>
            </a:r>
          </a:p>
          <a:p>
            <a:pPr>
              <a:buNone/>
            </a:pPr>
            <a:endParaRPr lang="en-GB" dirty="0"/>
          </a:p>
        </p:txBody>
      </p:sp>
      <p:pic>
        <p:nvPicPr>
          <p:cNvPr id="136194" name="Picture 2" descr="C:\Program Files\Microsoft Office\MEDIA\CAGCAT10\j0149481.wmf"/>
          <p:cNvPicPr>
            <a:picLocks noChangeAspect="1" noChangeArrowheads="1"/>
          </p:cNvPicPr>
          <p:nvPr/>
        </p:nvPicPr>
        <p:blipFill>
          <a:blip r:embed="rId2" cstate="print"/>
          <a:srcRect/>
          <a:stretch>
            <a:fillRect/>
          </a:stretch>
        </p:blipFill>
        <p:spPr bwMode="auto">
          <a:xfrm>
            <a:off x="6629400" y="4038600"/>
            <a:ext cx="2144162" cy="2178867"/>
          </a:xfrm>
          <a:prstGeom prst="rect">
            <a:avLst/>
          </a:prstGeom>
          <a:noFill/>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r>
              <a:rPr lang="en-GB" sz="3600" b="1" dirty="0" smtClean="0"/>
              <a:t>Top Tips for Effective Presentations</a:t>
            </a:r>
            <a:r>
              <a:rPr lang="en-GB" sz="3600" dirty="0" smtClean="0"/>
              <a:t/>
            </a:r>
            <a:br>
              <a:rPr lang="en-GB" sz="3600" dirty="0" smtClean="0"/>
            </a:br>
            <a:endParaRPr lang="en-GB"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159</a:t>
            </a:fld>
            <a:endParaRPr lang="en-US" dirty="0"/>
          </a:p>
        </p:txBody>
      </p:sp>
      <p:sp>
        <p:nvSpPr>
          <p:cNvPr id="3" name="Content Placeholder 2"/>
          <p:cNvSpPr>
            <a:spLocks noGrp="1"/>
          </p:cNvSpPr>
          <p:nvPr>
            <p:ph sz="quarter" idx="1"/>
          </p:nvPr>
        </p:nvSpPr>
        <p:spPr>
          <a:xfrm>
            <a:off x="457200" y="1447800"/>
            <a:ext cx="8229600" cy="4876800"/>
          </a:xfrm>
        </p:spPr>
        <p:txBody>
          <a:bodyPr>
            <a:normAutofit lnSpcReduction="10000"/>
          </a:bodyPr>
          <a:lstStyle/>
          <a:p>
            <a:r>
              <a:rPr lang="en-GB" b="1" dirty="0" smtClean="0"/>
              <a:t>6. </a:t>
            </a:r>
            <a:r>
              <a:rPr lang="en-GB" sz="3000" b="1" dirty="0" smtClean="0"/>
              <a:t>Remember the 10-20-30 Rule for Slideshows</a:t>
            </a:r>
            <a:endParaRPr lang="en-GB" dirty="0" smtClean="0"/>
          </a:p>
          <a:p>
            <a:pPr lvl="1"/>
            <a:r>
              <a:rPr lang="en-GB" dirty="0" smtClean="0"/>
              <a:t>Contain no more than 10 slides;</a:t>
            </a:r>
          </a:p>
          <a:p>
            <a:pPr lvl="1"/>
            <a:r>
              <a:rPr lang="en-GB" dirty="0" smtClean="0"/>
              <a:t>Last no more than 20 minutes; and</a:t>
            </a:r>
          </a:p>
          <a:p>
            <a:pPr lvl="1"/>
            <a:r>
              <a:rPr lang="en-GB" dirty="0" smtClean="0"/>
              <a:t>Use a font size of no less than 30 point.</a:t>
            </a:r>
          </a:p>
          <a:p>
            <a:r>
              <a:rPr lang="en-GB" dirty="0" smtClean="0"/>
              <a:t>As a general rule, slides should be the sideshow to you, the presenter. A good set of slides should be no use without the presenter and they should definitely contain less, rather than more, information, expressed simply.</a:t>
            </a:r>
          </a:p>
          <a:p>
            <a:r>
              <a:rPr lang="en-GB" dirty="0" smtClean="0"/>
              <a:t>If you need to provide more information, create a handout and give it out </a:t>
            </a:r>
            <a:r>
              <a:rPr lang="en-GB" b="1" dirty="0" smtClean="0"/>
              <a:t>after</a:t>
            </a:r>
            <a:r>
              <a:rPr lang="en-GB" dirty="0" smtClean="0"/>
              <a:t> your presentation.</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fontScale="90000"/>
          </a:bodyPr>
          <a:lstStyle/>
          <a:p>
            <a:r>
              <a:rPr lang="en-GB" sz="3600" b="1" dirty="0" smtClean="0"/>
              <a:t/>
            </a:r>
            <a:br>
              <a:rPr lang="en-GB" sz="3600" b="1" dirty="0" smtClean="0"/>
            </a:br>
            <a:r>
              <a:rPr lang="en-GB" sz="3600" b="1" dirty="0" smtClean="0"/>
              <a:t/>
            </a:r>
            <a:br>
              <a:rPr lang="en-GB" sz="3600" b="1" dirty="0" smtClean="0"/>
            </a:br>
            <a:r>
              <a:rPr lang="en-GB" sz="3600" b="1" dirty="0" smtClean="0"/>
              <a:t/>
            </a:r>
            <a:br>
              <a:rPr lang="en-GB" sz="3600" b="1" dirty="0" smtClean="0"/>
            </a:br>
            <a:r>
              <a:rPr lang="en-GB" sz="3600" b="1" dirty="0" smtClean="0"/>
              <a:t/>
            </a:r>
            <a:br>
              <a:rPr lang="en-GB" sz="3600" b="1" dirty="0" smtClean="0"/>
            </a:br>
            <a:r>
              <a:rPr lang="en-GB" sz="3600" b="1" dirty="0" smtClean="0"/>
              <a:t/>
            </a:r>
            <a:br>
              <a:rPr lang="en-GB" sz="3600" b="1" dirty="0" smtClean="0"/>
            </a:br>
            <a:r>
              <a:rPr lang="en-GB" sz="3600" b="1" dirty="0" smtClean="0"/>
              <a:t/>
            </a:r>
            <a:br>
              <a:rPr lang="en-GB" sz="3600" b="1" dirty="0" smtClean="0"/>
            </a:br>
            <a:r>
              <a:rPr lang="en-GB" sz="3600" b="1" dirty="0" smtClean="0"/>
              <a:t/>
            </a:r>
            <a:br>
              <a:rPr lang="en-GB" sz="3600" b="1" dirty="0" smtClean="0"/>
            </a:br>
            <a:r>
              <a:rPr lang="en-GB" sz="2700" b="1" dirty="0" smtClean="0"/>
              <a:t>Successful Oral Communication With Intercultural Audiences</a:t>
            </a:r>
            <a:r>
              <a:rPr lang="en-GB" sz="2700" dirty="0" smtClean="0"/>
              <a:t> </a:t>
            </a:r>
            <a:endParaRPr lang="en-GB" sz="3600"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16</a:t>
            </a:fld>
            <a:endParaRPr lang="en-US" dirty="0"/>
          </a:p>
        </p:txBody>
      </p:sp>
      <p:sp>
        <p:nvSpPr>
          <p:cNvPr id="3" name="Content Placeholder 2"/>
          <p:cNvSpPr>
            <a:spLocks noGrp="1"/>
          </p:cNvSpPr>
          <p:nvPr>
            <p:ph sz="quarter" idx="1"/>
          </p:nvPr>
        </p:nvSpPr>
        <p:spPr>
          <a:xfrm>
            <a:off x="457200" y="1981200"/>
            <a:ext cx="8229600" cy="4343400"/>
          </a:xfrm>
        </p:spPr>
        <p:txBody>
          <a:bodyPr>
            <a:normAutofit/>
          </a:bodyPr>
          <a:lstStyle/>
          <a:p>
            <a:pPr fontAlgn="base"/>
            <a:r>
              <a:rPr lang="en-GB" dirty="0" smtClean="0"/>
              <a:t> Use simple English</a:t>
            </a:r>
          </a:p>
          <a:p>
            <a:pPr fontAlgn="base"/>
            <a:r>
              <a:rPr lang="en-GB" dirty="0" smtClean="0"/>
              <a:t> Speak slowly and clearly</a:t>
            </a:r>
          </a:p>
          <a:p>
            <a:pPr fontAlgn="base"/>
            <a:r>
              <a:rPr lang="en-GB" dirty="0" smtClean="0"/>
              <a:t> Encourage accurate feedback</a:t>
            </a:r>
          </a:p>
          <a:p>
            <a:pPr fontAlgn="base"/>
            <a:r>
              <a:rPr lang="en-GB" dirty="0" smtClean="0"/>
              <a:t> Check frequently for comprehension</a:t>
            </a:r>
          </a:p>
          <a:p>
            <a:pPr fontAlgn="base"/>
            <a:r>
              <a:rPr lang="en-GB" dirty="0" smtClean="0"/>
              <a:t> Observe eye messages</a:t>
            </a:r>
          </a:p>
          <a:p>
            <a:pPr fontAlgn="base"/>
            <a:r>
              <a:rPr lang="en-GB" dirty="0" smtClean="0"/>
              <a:t>Accept blame</a:t>
            </a:r>
          </a:p>
          <a:p>
            <a:pPr fontAlgn="base"/>
            <a:r>
              <a:rPr lang="en-GB" dirty="0" smtClean="0"/>
              <a:t> Smile when appropriate</a:t>
            </a:r>
          </a:p>
          <a:p>
            <a:pPr fontAlgn="base"/>
            <a:r>
              <a:rPr lang="en-GB" dirty="0" smtClean="0"/>
              <a:t> Follow up in writing</a:t>
            </a:r>
          </a:p>
          <a:p>
            <a:endParaRPr lang="en-GB"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r>
              <a:rPr lang="en-GB" sz="3600" b="1" dirty="0" smtClean="0"/>
              <a:t>Top Tips for Effective Presentations</a:t>
            </a:r>
            <a:r>
              <a:rPr lang="en-GB" sz="3600" dirty="0" smtClean="0"/>
              <a:t/>
            </a:r>
            <a:br>
              <a:rPr lang="en-GB" sz="3600" dirty="0" smtClean="0"/>
            </a:br>
            <a:endParaRPr lang="en-GB"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160</a:t>
            </a:fld>
            <a:endParaRPr lang="en-US" dirty="0"/>
          </a:p>
        </p:txBody>
      </p:sp>
      <p:sp>
        <p:nvSpPr>
          <p:cNvPr id="3" name="Content Placeholder 2"/>
          <p:cNvSpPr>
            <a:spLocks noGrp="1"/>
          </p:cNvSpPr>
          <p:nvPr>
            <p:ph sz="quarter" idx="1"/>
          </p:nvPr>
        </p:nvSpPr>
        <p:spPr>
          <a:xfrm>
            <a:off x="457200" y="1600200"/>
            <a:ext cx="8229600" cy="4876800"/>
          </a:xfrm>
        </p:spPr>
        <p:txBody>
          <a:bodyPr>
            <a:normAutofit/>
          </a:bodyPr>
          <a:lstStyle/>
          <a:p>
            <a:r>
              <a:rPr lang="en-GB" b="1" dirty="0" smtClean="0"/>
              <a:t>7. Tell Stories</a:t>
            </a:r>
            <a:endParaRPr lang="en-GB" dirty="0" smtClean="0"/>
          </a:p>
          <a:p>
            <a:pPr>
              <a:buNone/>
            </a:pPr>
            <a:r>
              <a:rPr lang="en-GB" b="1" dirty="0" smtClean="0"/>
              <a:t>Human beings are programmed to respond to stories.</a:t>
            </a:r>
            <a:endParaRPr lang="en-GB" dirty="0" smtClean="0"/>
          </a:p>
          <a:p>
            <a:r>
              <a:rPr lang="en-GB" dirty="0" smtClean="0"/>
              <a:t>Stories help us to pay attention, and also to remember things. </a:t>
            </a:r>
          </a:p>
          <a:p>
            <a:pPr lvl="1"/>
            <a:r>
              <a:rPr lang="en-GB" dirty="0" smtClean="0"/>
              <a:t>If you can use stories in your presentation, your audience is more likely to engage and to remember your points afterwards. </a:t>
            </a:r>
          </a:p>
          <a:p>
            <a:pPr lvl="1"/>
            <a:r>
              <a:rPr lang="en-GB" dirty="0" smtClean="0"/>
              <a:t>It is a good idea to start with a story if you want.</a:t>
            </a:r>
          </a:p>
          <a:p>
            <a:pPr>
              <a:buNone/>
            </a:pPr>
            <a:endParaRPr lang="en-GB"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Quiz 12</a:t>
            </a:r>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161</a:t>
            </a:fld>
            <a:endParaRPr lang="en-US" dirty="0"/>
          </a:p>
        </p:txBody>
      </p:sp>
      <p:pic>
        <p:nvPicPr>
          <p:cNvPr id="1026" name="Picture 2" descr="C:\Program Files\Microsoft Office\MEDIA\CAGCAT10\j0195384.wmf"/>
          <p:cNvPicPr>
            <a:picLocks noChangeAspect="1" noChangeArrowheads="1"/>
          </p:cNvPicPr>
          <p:nvPr/>
        </p:nvPicPr>
        <p:blipFill>
          <a:blip r:embed="rId2" cstate="print"/>
          <a:srcRect/>
          <a:stretch>
            <a:fillRect/>
          </a:stretch>
        </p:blipFill>
        <p:spPr bwMode="auto">
          <a:xfrm>
            <a:off x="2057400" y="1905000"/>
            <a:ext cx="4800600" cy="3657600"/>
          </a:xfrm>
          <a:prstGeom prst="rect">
            <a:avLst/>
          </a:prstGeom>
          <a:noFill/>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r>
              <a:rPr lang="en-GB" sz="3600" b="1" dirty="0" smtClean="0"/>
              <a:t>Top Tips for Effective Presentations</a:t>
            </a:r>
            <a:r>
              <a:rPr lang="en-GB" sz="3600" dirty="0" smtClean="0"/>
              <a:t/>
            </a:r>
            <a:br>
              <a:rPr lang="en-GB" sz="3600" dirty="0" smtClean="0"/>
            </a:br>
            <a:endParaRPr lang="en-GB"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162</a:t>
            </a:fld>
            <a:endParaRPr lang="en-US" dirty="0"/>
          </a:p>
        </p:txBody>
      </p:sp>
      <p:sp>
        <p:nvSpPr>
          <p:cNvPr id="3" name="Content Placeholder 2"/>
          <p:cNvSpPr>
            <a:spLocks noGrp="1"/>
          </p:cNvSpPr>
          <p:nvPr>
            <p:ph sz="quarter" idx="1"/>
          </p:nvPr>
        </p:nvSpPr>
        <p:spPr>
          <a:xfrm>
            <a:off x="457200" y="1905000"/>
            <a:ext cx="8229600" cy="4419600"/>
          </a:xfrm>
        </p:spPr>
        <p:txBody>
          <a:bodyPr>
            <a:normAutofit/>
          </a:bodyPr>
          <a:lstStyle/>
          <a:p>
            <a:r>
              <a:rPr lang="en-GB" b="1" dirty="0" smtClean="0"/>
              <a:t>8. Use your Voice Effectively</a:t>
            </a:r>
            <a:endParaRPr lang="en-GB" dirty="0" smtClean="0"/>
          </a:p>
          <a:p>
            <a:r>
              <a:rPr lang="en-GB" dirty="0" smtClean="0"/>
              <a:t>The spoken word is actually a pretty inefficient means of communication</a:t>
            </a:r>
          </a:p>
          <a:p>
            <a:pPr lvl="1"/>
            <a:r>
              <a:rPr lang="en-GB" dirty="0" smtClean="0"/>
              <a:t> because it uses only one of your audience’s five senses. </a:t>
            </a:r>
          </a:p>
          <a:p>
            <a:pPr lvl="1"/>
            <a:r>
              <a:rPr lang="en-GB" dirty="0" smtClean="0"/>
              <a:t>That is why presenters tend to use visual aids, too.</a:t>
            </a:r>
          </a:p>
          <a:p>
            <a:pPr lvl="1"/>
            <a:r>
              <a:rPr lang="en-GB" dirty="0" smtClean="0"/>
              <a:t>You can help to make the spoken word better by using your voice effectively.</a:t>
            </a:r>
          </a:p>
          <a:p>
            <a:pPr>
              <a:buNone/>
            </a:pPr>
            <a:endParaRPr lang="en-GB"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r>
              <a:rPr lang="en-GB" sz="3600" b="1" dirty="0" smtClean="0"/>
              <a:t>Top Tips for Effective Presentations</a:t>
            </a:r>
            <a:r>
              <a:rPr lang="en-GB" sz="3600" dirty="0" smtClean="0"/>
              <a:t/>
            </a:r>
            <a:br>
              <a:rPr lang="en-GB" sz="3600" dirty="0" smtClean="0"/>
            </a:br>
            <a:endParaRPr lang="en-GB"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163</a:t>
            </a:fld>
            <a:endParaRPr lang="en-US" dirty="0"/>
          </a:p>
        </p:txBody>
      </p:sp>
      <p:sp>
        <p:nvSpPr>
          <p:cNvPr id="3" name="Content Placeholder 2"/>
          <p:cNvSpPr>
            <a:spLocks noGrp="1"/>
          </p:cNvSpPr>
          <p:nvPr>
            <p:ph sz="quarter" idx="1"/>
          </p:nvPr>
        </p:nvSpPr>
        <p:spPr>
          <a:xfrm>
            <a:off x="457200" y="2362200"/>
            <a:ext cx="8229600" cy="3962400"/>
          </a:xfrm>
        </p:spPr>
        <p:txBody>
          <a:bodyPr>
            <a:normAutofit/>
          </a:bodyPr>
          <a:lstStyle/>
          <a:p>
            <a:r>
              <a:rPr lang="en-GB" b="1" dirty="0" smtClean="0"/>
              <a:t>8. Use your Voice Effectively</a:t>
            </a:r>
            <a:endParaRPr lang="en-GB" dirty="0" smtClean="0"/>
          </a:p>
          <a:p>
            <a:r>
              <a:rPr lang="en-GB" dirty="0" smtClean="0"/>
              <a:t>Varying the speed at which you talk, and emphasising changes in pitch and tone all help to make your voice more interesting and hold your audience’s attention.</a:t>
            </a:r>
          </a:p>
          <a:p>
            <a:endParaRPr lang="en-GB" dirty="0"/>
          </a:p>
        </p:txBody>
      </p:sp>
      <p:pic>
        <p:nvPicPr>
          <p:cNvPr id="137218" name="Picture 2" descr="C:\Program Files\Microsoft Office\MEDIA\CAGCAT10\j0301252.wmf"/>
          <p:cNvPicPr>
            <a:picLocks noChangeAspect="1" noChangeArrowheads="1"/>
          </p:cNvPicPr>
          <p:nvPr/>
        </p:nvPicPr>
        <p:blipFill>
          <a:blip r:embed="rId2" cstate="print"/>
          <a:srcRect/>
          <a:stretch>
            <a:fillRect/>
          </a:stretch>
        </p:blipFill>
        <p:spPr bwMode="auto">
          <a:xfrm>
            <a:off x="6858000" y="4495800"/>
            <a:ext cx="1829714" cy="1565453"/>
          </a:xfrm>
          <a:prstGeom prst="rect">
            <a:avLst/>
          </a:prstGeom>
          <a:noFill/>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r>
              <a:rPr lang="en-GB" sz="3600" b="1" dirty="0" smtClean="0"/>
              <a:t>Top Tips for Effective Presentations</a:t>
            </a:r>
            <a:r>
              <a:rPr lang="en-GB" sz="3600" dirty="0" smtClean="0"/>
              <a:t/>
            </a:r>
            <a:br>
              <a:rPr lang="en-GB" sz="3600" dirty="0" smtClean="0"/>
            </a:br>
            <a:endParaRPr lang="en-GB"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164</a:t>
            </a:fld>
            <a:endParaRPr lang="en-US" dirty="0"/>
          </a:p>
        </p:txBody>
      </p:sp>
      <p:sp>
        <p:nvSpPr>
          <p:cNvPr id="3" name="Content Placeholder 2"/>
          <p:cNvSpPr>
            <a:spLocks noGrp="1"/>
          </p:cNvSpPr>
          <p:nvPr>
            <p:ph sz="quarter" idx="1"/>
          </p:nvPr>
        </p:nvSpPr>
        <p:spPr>
          <a:xfrm>
            <a:off x="457200" y="1447800"/>
            <a:ext cx="8229600" cy="4876800"/>
          </a:xfrm>
        </p:spPr>
        <p:txBody>
          <a:bodyPr>
            <a:normAutofit/>
          </a:bodyPr>
          <a:lstStyle/>
          <a:p>
            <a:r>
              <a:rPr lang="en-GB" b="1" dirty="0" smtClean="0"/>
              <a:t>9. Use your Body Too</a:t>
            </a:r>
            <a:endParaRPr lang="en-GB" dirty="0" smtClean="0"/>
          </a:p>
          <a:p>
            <a:pPr>
              <a:buNone/>
            </a:pPr>
            <a:r>
              <a:rPr lang="en-GB" b="1" dirty="0" smtClean="0"/>
              <a:t>It has been estimated that more than three quarters of communication is non-verbal.</a:t>
            </a:r>
            <a:endParaRPr lang="en-GB" dirty="0" smtClean="0"/>
          </a:p>
          <a:p>
            <a:r>
              <a:rPr lang="en-GB" dirty="0" smtClean="0"/>
              <a:t>That means that your body language is crucial to getting your message across.</a:t>
            </a:r>
          </a:p>
          <a:p>
            <a:pPr lvl="1"/>
            <a:r>
              <a:rPr lang="en-GB" dirty="0" smtClean="0"/>
              <a:t> Make sure that you are giving the right messages: body language to avoid includes crossed arms, hands held behind your back or in your pockets, and pacing the stage.</a:t>
            </a:r>
          </a:p>
          <a:p>
            <a:r>
              <a:rPr lang="en-GB" dirty="0" smtClean="0"/>
              <a:t>Make your gestures open and confident and move naturally around the stage, and among the audience too, if possible.</a:t>
            </a:r>
          </a:p>
          <a:p>
            <a:endParaRPr lang="en-GB"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r>
              <a:rPr lang="en-GB" sz="3600" b="1" dirty="0" smtClean="0"/>
              <a:t>Top Tips for Effective Presentations</a:t>
            </a:r>
            <a:r>
              <a:rPr lang="en-GB" sz="3600" dirty="0" smtClean="0"/>
              <a:t/>
            </a:r>
            <a:br>
              <a:rPr lang="en-GB" sz="3600" dirty="0" smtClean="0"/>
            </a:br>
            <a:endParaRPr lang="en-GB"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165</a:t>
            </a:fld>
            <a:endParaRPr lang="en-US" dirty="0"/>
          </a:p>
        </p:txBody>
      </p:sp>
      <p:sp>
        <p:nvSpPr>
          <p:cNvPr id="3" name="Content Placeholder 2"/>
          <p:cNvSpPr>
            <a:spLocks noGrp="1"/>
          </p:cNvSpPr>
          <p:nvPr>
            <p:ph sz="quarter" idx="1"/>
          </p:nvPr>
        </p:nvSpPr>
        <p:spPr>
          <a:xfrm>
            <a:off x="457200" y="1447800"/>
            <a:ext cx="8229600" cy="4876800"/>
          </a:xfrm>
        </p:spPr>
        <p:txBody>
          <a:bodyPr>
            <a:normAutofit/>
          </a:bodyPr>
          <a:lstStyle/>
          <a:p>
            <a:r>
              <a:rPr lang="en-GB" b="1" dirty="0" smtClean="0"/>
              <a:t>10. Relax, Breathe and Enjoy</a:t>
            </a:r>
            <a:endParaRPr lang="en-GB" dirty="0" smtClean="0"/>
          </a:p>
          <a:p>
            <a:r>
              <a:rPr lang="en-GB" b="1" dirty="0" smtClean="0"/>
              <a:t>If you find presenting difficult, it can be hard to be calm and relaxed about doing it.</a:t>
            </a:r>
            <a:endParaRPr lang="en-GB" dirty="0" smtClean="0"/>
          </a:p>
          <a:p>
            <a:r>
              <a:rPr lang="en-GB" dirty="0" smtClean="0"/>
              <a:t>One option is to start by concentrating on your breathing. </a:t>
            </a:r>
          </a:p>
          <a:p>
            <a:pPr lvl="1"/>
            <a:r>
              <a:rPr lang="en-GB" dirty="0" smtClean="0"/>
              <a:t>Slow it down, and make sure that you are breathing fully. </a:t>
            </a:r>
          </a:p>
          <a:p>
            <a:pPr>
              <a:buNone/>
            </a:pPr>
            <a:endParaRPr lang="en-GB" dirty="0" smtClean="0"/>
          </a:p>
          <a:p>
            <a:pPr>
              <a:buNone/>
            </a:pPr>
            <a:endParaRPr lang="en-GB" dirty="0" smtClean="0"/>
          </a:p>
          <a:p>
            <a:endParaRPr lang="en-GB" dirty="0"/>
          </a:p>
        </p:txBody>
      </p:sp>
      <p:pic>
        <p:nvPicPr>
          <p:cNvPr id="138242" name="Picture 2" descr="C:\Program Files\Microsoft Office\MEDIA\CAGCAT10\j0195812.wmf"/>
          <p:cNvPicPr>
            <a:picLocks noChangeAspect="1" noChangeArrowheads="1"/>
          </p:cNvPicPr>
          <p:nvPr/>
        </p:nvPicPr>
        <p:blipFill>
          <a:blip r:embed="rId2" cstate="print"/>
          <a:srcRect/>
          <a:stretch>
            <a:fillRect/>
          </a:stretch>
        </p:blipFill>
        <p:spPr bwMode="auto">
          <a:xfrm>
            <a:off x="6705600" y="4419600"/>
            <a:ext cx="1773022" cy="1824228"/>
          </a:xfrm>
          <a:prstGeom prst="rect">
            <a:avLst/>
          </a:prstGeom>
          <a:noFill/>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fontScale="90000"/>
          </a:bodyPr>
          <a:lstStyle/>
          <a:p>
            <a:r>
              <a:rPr lang="en-GB" sz="3600" b="1" dirty="0" smtClean="0"/>
              <a:t>Top Tips for Effective Presentations</a:t>
            </a:r>
            <a:r>
              <a:rPr lang="en-GB" sz="3600" dirty="0" smtClean="0"/>
              <a:t/>
            </a:r>
            <a:br>
              <a:rPr lang="en-GB" sz="3600" dirty="0" smtClean="0"/>
            </a:br>
            <a:endParaRPr lang="en-GB"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166</a:t>
            </a:fld>
            <a:endParaRPr lang="en-US" dirty="0"/>
          </a:p>
        </p:txBody>
      </p:sp>
      <p:sp>
        <p:nvSpPr>
          <p:cNvPr id="3" name="Content Placeholder 2"/>
          <p:cNvSpPr>
            <a:spLocks noGrp="1"/>
          </p:cNvSpPr>
          <p:nvPr>
            <p:ph sz="quarter" idx="1"/>
          </p:nvPr>
        </p:nvSpPr>
        <p:spPr>
          <a:xfrm>
            <a:off x="457200" y="1447800"/>
            <a:ext cx="8229600" cy="4876800"/>
          </a:xfrm>
        </p:spPr>
        <p:txBody>
          <a:bodyPr>
            <a:normAutofit/>
          </a:bodyPr>
          <a:lstStyle/>
          <a:p>
            <a:r>
              <a:rPr lang="en-GB" b="1" dirty="0" smtClean="0"/>
              <a:t>10. Relax, Breathe and Enjoy</a:t>
            </a:r>
            <a:endParaRPr lang="en-GB" dirty="0" smtClean="0"/>
          </a:p>
          <a:p>
            <a:pPr>
              <a:buNone/>
            </a:pPr>
            <a:endParaRPr lang="en-GB" dirty="0" smtClean="0"/>
          </a:p>
          <a:p>
            <a:r>
              <a:rPr lang="en-GB" dirty="0" smtClean="0"/>
              <a:t>If you can bring yourself to relax, you will almost certainly present better. </a:t>
            </a:r>
          </a:p>
          <a:p>
            <a:r>
              <a:rPr lang="en-GB" dirty="0" smtClean="0"/>
              <a:t>If you can actually start to enjoy yourself, your audience will respond to that and engage better. </a:t>
            </a:r>
          </a:p>
          <a:p>
            <a:r>
              <a:rPr lang="en-GB" dirty="0" smtClean="0"/>
              <a:t>Your presentations will improve exponentially and so will your confidence. It’s well worth a try.</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Quiz 13</a:t>
            </a:r>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167</a:t>
            </a:fld>
            <a:endParaRPr lang="en-US" dirty="0"/>
          </a:p>
        </p:txBody>
      </p:sp>
      <p:pic>
        <p:nvPicPr>
          <p:cNvPr id="1026" name="Picture 2" descr="C:\Program Files\Microsoft Office\MEDIA\CAGCAT10\j0195384.wmf"/>
          <p:cNvPicPr>
            <a:picLocks noChangeAspect="1" noChangeArrowheads="1"/>
          </p:cNvPicPr>
          <p:nvPr/>
        </p:nvPicPr>
        <p:blipFill>
          <a:blip r:embed="rId2" cstate="print"/>
          <a:srcRect/>
          <a:stretch>
            <a:fillRect/>
          </a:stretch>
        </p:blipFill>
        <p:spPr bwMode="auto">
          <a:xfrm>
            <a:off x="2057400" y="1905000"/>
            <a:ext cx="4800600" cy="3657600"/>
          </a:xfrm>
          <a:prstGeom prst="rect">
            <a:avLst/>
          </a:prstGeom>
          <a:noFill/>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Coping with Presentation Nerves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168</a:t>
            </a:fld>
            <a:endParaRPr lang="en-US" dirty="0"/>
          </a:p>
        </p:txBody>
      </p:sp>
      <p:sp>
        <p:nvSpPr>
          <p:cNvPr id="3" name="Content Placeholder 2"/>
          <p:cNvSpPr>
            <a:spLocks noGrp="1"/>
          </p:cNvSpPr>
          <p:nvPr>
            <p:ph sz="quarter" idx="1"/>
          </p:nvPr>
        </p:nvSpPr>
        <p:spPr/>
        <p:txBody>
          <a:bodyPr>
            <a:normAutofit lnSpcReduction="10000"/>
          </a:bodyPr>
          <a:lstStyle/>
          <a:p>
            <a:r>
              <a:rPr lang="en-GB" dirty="0" smtClean="0"/>
              <a:t>It is essential to always be well prepared and well rehearsed in order to feel confident.</a:t>
            </a:r>
          </a:p>
          <a:p>
            <a:r>
              <a:rPr lang="en-GB" dirty="0" smtClean="0"/>
              <a:t>Do not fixate on the presentation delivery at the expense of good preparation. </a:t>
            </a:r>
          </a:p>
          <a:p>
            <a:r>
              <a:rPr lang="en-GB" dirty="0" smtClean="0"/>
              <a:t>Spend time preparing, knowing your subject well and knowing what you are going to say and how you are going to say, it will boost your confidence and help reduce your nerves. </a:t>
            </a:r>
          </a:p>
          <a:p>
            <a:r>
              <a:rPr lang="en-GB" dirty="0" smtClean="0"/>
              <a:t>Think of a presentation like an iceberg what your audience sees - the delivery - is a small percentage of the whole.  </a:t>
            </a:r>
          </a:p>
          <a:p>
            <a:endParaRPr lang="en-GB"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295400"/>
          </a:xfrm>
        </p:spPr>
        <p:txBody>
          <a:bodyPr>
            <a:normAutofit fontScale="90000"/>
          </a:bodyPr>
          <a:lstStyle/>
          <a:p>
            <a:r>
              <a:rPr lang="en-GB" sz="3100" b="1" dirty="0" smtClean="0"/>
              <a:t>The following strategies and exercises should help you:</a:t>
            </a:r>
            <a:r>
              <a:rPr lang="en-GB" dirty="0" smtClean="0"/>
              <a:t/>
            </a:r>
            <a:br>
              <a:rPr lang="en-GB" dirty="0" smtClean="0"/>
            </a:b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169</a:t>
            </a:fld>
            <a:endParaRPr lang="en-US" dirty="0"/>
          </a:p>
        </p:txBody>
      </p:sp>
      <p:sp>
        <p:nvSpPr>
          <p:cNvPr id="3" name="Content Placeholder 2"/>
          <p:cNvSpPr>
            <a:spLocks noGrp="1"/>
          </p:cNvSpPr>
          <p:nvPr>
            <p:ph sz="quarter" idx="1"/>
          </p:nvPr>
        </p:nvSpPr>
        <p:spPr>
          <a:xfrm>
            <a:off x="457200" y="1524000"/>
            <a:ext cx="8229600" cy="4800600"/>
          </a:xfrm>
        </p:spPr>
        <p:txBody>
          <a:bodyPr>
            <a:normAutofit lnSpcReduction="10000"/>
          </a:bodyPr>
          <a:lstStyle/>
          <a:p>
            <a:r>
              <a:rPr lang="en-GB" dirty="0" smtClean="0"/>
              <a:t>Practice Deep Breathing</a:t>
            </a:r>
          </a:p>
          <a:p>
            <a:r>
              <a:rPr lang="en-GB" dirty="0" smtClean="0"/>
              <a:t>Drink Water</a:t>
            </a:r>
          </a:p>
          <a:p>
            <a:r>
              <a:rPr lang="en-GB" dirty="0" smtClean="0"/>
              <a:t>Chew Gum</a:t>
            </a:r>
          </a:p>
          <a:p>
            <a:r>
              <a:rPr lang="en-GB" dirty="0" smtClean="0"/>
              <a:t>Smile</a:t>
            </a:r>
          </a:p>
          <a:p>
            <a:r>
              <a:rPr lang="en-GB" dirty="0" smtClean="0"/>
              <a:t>Use Visualization Techniques</a:t>
            </a:r>
          </a:p>
          <a:p>
            <a:r>
              <a:rPr lang="en-GB" dirty="0" smtClean="0"/>
              <a:t>Self-Massage</a:t>
            </a:r>
          </a:p>
          <a:p>
            <a:r>
              <a:rPr lang="en-GB" dirty="0" smtClean="0"/>
              <a:t>Pause</a:t>
            </a:r>
          </a:p>
          <a:p>
            <a:r>
              <a:rPr lang="en-GB" dirty="0" smtClean="0"/>
              <a:t>Slow Down</a:t>
            </a:r>
          </a:p>
          <a:p>
            <a:r>
              <a:rPr lang="en-GB" dirty="0" smtClean="0"/>
              <a:t>Move Around</a:t>
            </a:r>
          </a:p>
          <a:p>
            <a:r>
              <a:rPr lang="en-GB" dirty="0" smtClean="0"/>
              <a:t>Stop Thinking About Yourself</a:t>
            </a:r>
          </a:p>
          <a:p>
            <a:endParaRPr lang="en-GB" b="1"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GB" sz="3200" b="1" dirty="0" smtClean="0"/>
              <a:t/>
            </a:r>
            <a:br>
              <a:rPr lang="en-GB" sz="3200" b="1" dirty="0" smtClean="0"/>
            </a:br>
            <a:r>
              <a:rPr lang="en-GB" sz="2800" b="1" dirty="0" smtClean="0"/>
              <a:t>Effective Communication In The Workplace For Motivation, Solutions And Success</a:t>
            </a:r>
            <a:endParaRPr lang="en-GB" sz="2800"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17</a:t>
            </a:fld>
            <a:endParaRPr lang="en-US" dirty="0"/>
          </a:p>
        </p:txBody>
      </p:sp>
      <p:sp>
        <p:nvSpPr>
          <p:cNvPr id="3" name="Content Placeholder 2"/>
          <p:cNvSpPr>
            <a:spLocks noGrp="1"/>
          </p:cNvSpPr>
          <p:nvPr>
            <p:ph sz="quarter" idx="1"/>
          </p:nvPr>
        </p:nvSpPr>
        <p:spPr>
          <a:xfrm>
            <a:off x="457200" y="2209800"/>
            <a:ext cx="8229600" cy="4114800"/>
          </a:xfrm>
        </p:spPr>
        <p:txBody>
          <a:bodyPr/>
          <a:lstStyle/>
          <a:p>
            <a:r>
              <a:rPr lang="en-GB" dirty="0" smtClean="0"/>
              <a:t>There are many potential problems that can be caused by poor communication skills. </a:t>
            </a:r>
          </a:p>
          <a:p>
            <a:r>
              <a:rPr lang="en-GB" dirty="0" smtClean="0"/>
              <a:t>Increased amount of employee turnover, high amounts of call outs, poor customer service skills, diminished productivity and the lack of focus.</a:t>
            </a:r>
          </a:p>
          <a:p>
            <a:r>
              <a:rPr lang="en-GB" dirty="0" smtClean="0"/>
              <a:t> Not enough face to face interactions. </a:t>
            </a:r>
            <a:endParaRPr lang="en-GB" dirty="0"/>
          </a:p>
        </p:txBody>
      </p:sp>
      <p:pic>
        <p:nvPicPr>
          <p:cNvPr id="90114" name="Picture 2" descr="  meeting meetings corporations corporation business office suits partners handshake agreement partner  businessmen006.gif clip art business "/>
          <p:cNvPicPr>
            <a:picLocks noChangeAspect="1" noChangeArrowheads="1"/>
          </p:cNvPicPr>
          <p:nvPr/>
        </p:nvPicPr>
        <p:blipFill>
          <a:blip r:embed="rId2" cstate="print"/>
          <a:srcRect/>
          <a:stretch>
            <a:fillRect/>
          </a:stretch>
        </p:blipFill>
        <p:spPr bwMode="auto">
          <a:xfrm>
            <a:off x="6705600" y="5105400"/>
            <a:ext cx="1752600" cy="1095375"/>
          </a:xfrm>
          <a:prstGeom prst="rect">
            <a:avLst/>
          </a:prstGeom>
          <a:noFill/>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42</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170</a:t>
            </a:fld>
            <a:endParaRPr lang="en-US" dirty="0"/>
          </a:p>
        </p:txBody>
      </p:sp>
      <p:sp>
        <p:nvSpPr>
          <p:cNvPr id="3" name="Content Placeholder 2"/>
          <p:cNvSpPr>
            <a:spLocks noGrp="1"/>
          </p:cNvSpPr>
          <p:nvPr>
            <p:ph sz="quarter" idx="1"/>
          </p:nvPr>
        </p:nvSpPr>
        <p:spPr>
          <a:xfrm>
            <a:off x="457200" y="2209800"/>
            <a:ext cx="8229600" cy="4114800"/>
          </a:xfrm>
        </p:spPr>
        <p:txBody>
          <a:bodyPr/>
          <a:lstStyle/>
          <a:p>
            <a:r>
              <a:rPr lang="en-GB" dirty="0" smtClean="0"/>
              <a:t>How do you cope with your presentation nerves?</a:t>
            </a:r>
          </a:p>
          <a:p>
            <a:r>
              <a:rPr lang="en-GB" dirty="0" smtClean="0"/>
              <a:t>Do you use some of these strategies and exercises?</a:t>
            </a:r>
          </a:p>
          <a:p>
            <a:pPr>
              <a:buNone/>
            </a:pPr>
            <a:r>
              <a:rPr lang="en-GB" dirty="0" smtClean="0"/>
              <a:t>Give the examples.</a:t>
            </a:r>
            <a:endParaRPr lang="en-GB" dirty="0"/>
          </a:p>
        </p:txBody>
      </p:sp>
      <p:pic>
        <p:nvPicPr>
          <p:cNvPr id="2050" name="Picture 2" descr="C:\Program Files\Microsoft Office\MEDIA\CAGCAT10\j0285410.wmf"/>
          <p:cNvPicPr>
            <a:picLocks noChangeAspect="1" noChangeArrowheads="1"/>
          </p:cNvPicPr>
          <p:nvPr/>
        </p:nvPicPr>
        <p:blipFill>
          <a:blip r:embed="rId2" cstate="print"/>
          <a:srcRect/>
          <a:stretch>
            <a:fillRect/>
          </a:stretch>
        </p:blipFill>
        <p:spPr bwMode="auto">
          <a:xfrm>
            <a:off x="6324600" y="3886200"/>
            <a:ext cx="1867205" cy="1776679"/>
          </a:xfrm>
          <a:prstGeom prst="rect">
            <a:avLst/>
          </a:prstGeom>
          <a:noFill/>
        </p:spPr>
      </p:pic>
      <p:sp>
        <p:nvSpPr>
          <p:cNvPr id="148482" name="AutoShape 2" descr="Image result for interpersonal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48484" name="Picture 4" descr="Image result for interpersonal clip art"/>
          <p:cNvPicPr>
            <a:picLocks noChangeAspect="1" noChangeArrowheads="1"/>
          </p:cNvPicPr>
          <p:nvPr/>
        </p:nvPicPr>
        <p:blipFill>
          <a:blip r:embed="rId3" cstate="print"/>
          <a:srcRect/>
          <a:stretch>
            <a:fillRect/>
          </a:stretch>
        </p:blipFill>
        <p:spPr bwMode="auto">
          <a:xfrm>
            <a:off x="1295400" y="4114800"/>
            <a:ext cx="2286000" cy="1905000"/>
          </a:xfrm>
          <a:prstGeom prst="rect">
            <a:avLst/>
          </a:prstGeom>
          <a:noFill/>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Advice for efficient and effective communication</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171</a:t>
            </a:fld>
            <a:endParaRPr lang="en-US" dirty="0"/>
          </a:p>
        </p:txBody>
      </p:sp>
      <p:sp>
        <p:nvSpPr>
          <p:cNvPr id="4" name="Content Placeholder 3"/>
          <p:cNvSpPr>
            <a:spLocks noGrp="1"/>
          </p:cNvSpPr>
          <p:nvPr>
            <p:ph sz="quarter" idx="1"/>
          </p:nvPr>
        </p:nvSpPr>
        <p:spPr/>
        <p:txBody>
          <a:bodyPr>
            <a:normAutofit/>
          </a:bodyPr>
          <a:lstStyle/>
          <a:p>
            <a:pPr fontAlgn="base"/>
            <a:r>
              <a:rPr lang="en-GB" b="1" dirty="0" smtClean="0"/>
              <a:t>Key Points</a:t>
            </a:r>
          </a:p>
          <a:p>
            <a:pPr fontAlgn="base"/>
            <a:r>
              <a:rPr lang="en-GB" dirty="0" smtClean="0"/>
              <a:t>Plan appropriately.</a:t>
            </a:r>
          </a:p>
          <a:p>
            <a:pPr fontAlgn="base"/>
            <a:r>
              <a:rPr lang="en-GB" dirty="0" smtClean="0"/>
              <a:t>Practice.</a:t>
            </a:r>
          </a:p>
          <a:p>
            <a:pPr fontAlgn="base"/>
            <a:r>
              <a:rPr lang="en-GB" dirty="0" smtClean="0"/>
              <a:t>Engage with your audience.</a:t>
            </a:r>
          </a:p>
          <a:p>
            <a:pPr fontAlgn="base"/>
            <a:r>
              <a:rPr lang="en-GB" dirty="0" smtClean="0"/>
              <a:t>Pay attention to body language.</a:t>
            </a:r>
          </a:p>
          <a:p>
            <a:pPr fontAlgn="base"/>
            <a:r>
              <a:rPr lang="en-GB" dirty="0" smtClean="0"/>
              <a:t>Think positively.</a:t>
            </a:r>
          </a:p>
          <a:p>
            <a:pPr fontAlgn="base"/>
            <a:r>
              <a:rPr lang="en-GB" dirty="0" smtClean="0"/>
              <a:t>Cope with your nerves.</a:t>
            </a:r>
          </a:p>
          <a:p>
            <a:pPr fontAlgn="base"/>
            <a:r>
              <a:rPr lang="en-GB" dirty="0" smtClean="0"/>
              <a:t>Watch recordings of your speeches.</a:t>
            </a:r>
          </a:p>
          <a:p>
            <a:endParaRPr lang="en-GB"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a:xfrm>
            <a:off x="612775" y="228600"/>
            <a:ext cx="8153400" cy="990600"/>
          </a:xfrm>
        </p:spPr>
        <p:txBody>
          <a:bodyPr/>
          <a:lstStyle/>
          <a:p>
            <a:r>
              <a:rPr lang="en-GB" smtClean="0"/>
              <a:t>Question and Answer Session!</a:t>
            </a:r>
            <a:endParaRPr lang="bs-Latn-BA" smtClean="0"/>
          </a:p>
        </p:txBody>
      </p:sp>
      <p:sp>
        <p:nvSpPr>
          <p:cNvPr id="196611" name="Content Placeholder 2"/>
          <p:cNvSpPr>
            <a:spLocks noGrp="1"/>
          </p:cNvSpPr>
          <p:nvPr>
            <p:ph sz="quarter" idx="1"/>
          </p:nvPr>
        </p:nvSpPr>
        <p:spPr>
          <a:xfrm>
            <a:off x="612775" y="1600200"/>
            <a:ext cx="8153400" cy="4495800"/>
          </a:xfrm>
        </p:spPr>
        <p:txBody>
          <a:bodyPr/>
          <a:lstStyle/>
          <a:p>
            <a:r>
              <a:rPr lang="en-GB" dirty="0" smtClean="0"/>
              <a:t>Be free to ask the questions if I skipped them accidentally!</a:t>
            </a:r>
          </a:p>
          <a:p>
            <a:pPr>
              <a:buFont typeface="Wingdings" pitchFamily="2" charset="2"/>
              <a:buNone/>
            </a:pPr>
            <a:endParaRPr lang="en-GB" dirty="0" smtClean="0"/>
          </a:p>
          <a:p>
            <a:pPr>
              <a:buFont typeface="Wingdings" pitchFamily="2" charset="2"/>
              <a:buNone/>
            </a:pPr>
            <a:endParaRPr lang="bs-Latn-BA" dirty="0" smtClean="0"/>
          </a:p>
        </p:txBody>
      </p:sp>
      <p:sp>
        <p:nvSpPr>
          <p:cNvPr id="4" name="Slide Number Placeholder 3"/>
          <p:cNvSpPr>
            <a:spLocks noGrp="1"/>
          </p:cNvSpPr>
          <p:nvPr>
            <p:ph type="sldNum" sz="quarter" idx="12"/>
          </p:nvPr>
        </p:nvSpPr>
        <p:spPr/>
        <p:txBody>
          <a:bodyPr>
            <a:normAutofit/>
          </a:bodyPr>
          <a:lstStyle/>
          <a:p>
            <a:pPr>
              <a:defRPr/>
            </a:pPr>
            <a:fld id="{DB40B30A-B758-45E9-AB77-B0E37C6152FA}" type="slidenum">
              <a:rPr lang="en-US" smtClean="0"/>
              <a:pPr>
                <a:defRPr/>
              </a:pPr>
              <a:t>172</a:t>
            </a:fld>
            <a:endParaRPr lang="en-US"/>
          </a:p>
        </p:txBody>
      </p:sp>
      <p:pic>
        <p:nvPicPr>
          <p:cNvPr id="196613" name="Picture 2" descr="C:\Users\Danka\AppData\Local\Microsoft\Windows\Temporary Internet Files\Content.IE5\39ETMTI4\3questions[1].jpg"/>
          <p:cNvPicPr>
            <a:picLocks noChangeAspect="1" noChangeArrowheads="1"/>
          </p:cNvPicPr>
          <p:nvPr/>
        </p:nvPicPr>
        <p:blipFill>
          <a:blip r:embed="rId2" cstate="print"/>
          <a:srcRect/>
          <a:stretch>
            <a:fillRect/>
          </a:stretch>
        </p:blipFill>
        <p:spPr bwMode="auto">
          <a:xfrm>
            <a:off x="6781800" y="3886200"/>
            <a:ext cx="1495425" cy="1735138"/>
          </a:xfrm>
          <a:prstGeom prst="rect">
            <a:avLst/>
          </a:prstGeom>
          <a:noFill/>
          <a:ln w="9525">
            <a:noFill/>
            <a:miter lim="800000"/>
            <a:headEnd/>
            <a:tailEnd/>
          </a:ln>
        </p:spPr>
      </p:pic>
      <p:pic>
        <p:nvPicPr>
          <p:cNvPr id="196614" name="Picture 3" descr="C:\Users\Danka\AppData\Local\Microsoft\Windows\Temporary Internet Files\Content.IE5\7A2ABH3O\cloud-computing-questions[1].jpg"/>
          <p:cNvPicPr>
            <a:picLocks noChangeAspect="1" noChangeArrowheads="1"/>
          </p:cNvPicPr>
          <p:nvPr/>
        </p:nvPicPr>
        <p:blipFill>
          <a:blip r:embed="rId3" cstate="print"/>
          <a:srcRect/>
          <a:stretch>
            <a:fillRect/>
          </a:stretch>
        </p:blipFill>
        <p:spPr bwMode="auto">
          <a:xfrm>
            <a:off x="685800" y="3276600"/>
            <a:ext cx="2514600" cy="251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Self-assessment</a:t>
            </a:r>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173</a:t>
            </a:fld>
            <a:endParaRPr lang="en-US" dirty="0"/>
          </a:p>
        </p:txBody>
      </p:sp>
      <p:sp>
        <p:nvSpPr>
          <p:cNvPr id="3" name="Content Placeholder 2"/>
          <p:cNvSpPr>
            <a:spLocks noGrp="1"/>
          </p:cNvSpPr>
          <p:nvPr>
            <p:ph sz="quarter" idx="1"/>
          </p:nvPr>
        </p:nvSpPr>
        <p:spPr>
          <a:xfrm>
            <a:off x="612648" y="2133600"/>
            <a:ext cx="8153400" cy="3962400"/>
          </a:xfrm>
        </p:spPr>
        <p:txBody>
          <a:bodyPr/>
          <a:lstStyle/>
          <a:p>
            <a:r>
              <a:rPr lang="en-GB" dirty="0" smtClean="0"/>
              <a:t>What was the most interesting for me at this webinar was....</a:t>
            </a:r>
          </a:p>
          <a:p>
            <a:r>
              <a:rPr lang="en-GB" dirty="0" smtClean="0"/>
              <a:t>Was it useful?</a:t>
            </a:r>
          </a:p>
          <a:p>
            <a:r>
              <a:rPr lang="en-GB" dirty="0" smtClean="0"/>
              <a:t>Are you going to use some of these tips and advice?</a:t>
            </a:r>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463772"/>
            <a:ext cx="8001000" cy="707886"/>
          </a:xfrm>
          <a:prstGeom prst="rect">
            <a:avLst/>
          </a:prstGeom>
          <a:noFill/>
        </p:spPr>
        <p:txBody>
          <a:bodyPr wrap="square" rtlCol="0">
            <a:spAutoFit/>
          </a:bodyPr>
          <a:lstStyle/>
          <a:p>
            <a:r>
              <a:rPr lang="en-GB" sz="4000" b="1" dirty="0" smtClean="0"/>
              <a:t>Thank you for your attention!</a:t>
            </a:r>
            <a:endParaRPr lang="en-GB" sz="4000" b="1" dirty="0"/>
          </a:p>
        </p:txBody>
      </p:sp>
      <p:pic>
        <p:nvPicPr>
          <p:cNvPr id="1026" name="Picture 2" descr="C:\Program Files\Microsoft Office\MEDIA\CAGCAT10\j0233018.wmf"/>
          <p:cNvPicPr>
            <a:picLocks noChangeAspect="1" noChangeArrowheads="1"/>
          </p:cNvPicPr>
          <p:nvPr/>
        </p:nvPicPr>
        <p:blipFill>
          <a:blip r:embed="rId2" cstate="print"/>
          <a:srcRect/>
          <a:stretch>
            <a:fillRect/>
          </a:stretch>
        </p:blipFill>
        <p:spPr bwMode="auto">
          <a:xfrm>
            <a:off x="762000" y="609600"/>
            <a:ext cx="2574202" cy="2614943"/>
          </a:xfrm>
          <a:prstGeom prst="rect">
            <a:avLst/>
          </a:prstGeom>
          <a:noFill/>
        </p:spPr>
      </p:pic>
      <p:pic>
        <p:nvPicPr>
          <p:cNvPr id="1027" name="Picture 3" descr="C:\Program Files\Microsoft Office\MEDIA\CAGCAT10\j0292020.wmf"/>
          <p:cNvPicPr>
            <a:picLocks noChangeAspect="1" noChangeArrowheads="1"/>
          </p:cNvPicPr>
          <p:nvPr/>
        </p:nvPicPr>
        <p:blipFill>
          <a:blip r:embed="rId3" cstate="print"/>
          <a:srcRect/>
          <a:stretch>
            <a:fillRect/>
          </a:stretch>
        </p:blipFill>
        <p:spPr bwMode="auto">
          <a:xfrm>
            <a:off x="3637483" y="2542032"/>
            <a:ext cx="1869034" cy="1773936"/>
          </a:xfrm>
          <a:prstGeom prst="rect">
            <a:avLst/>
          </a:prstGeom>
          <a:noFill/>
        </p:spPr>
      </p:pic>
      <p:pic>
        <p:nvPicPr>
          <p:cNvPr id="5" name="Picture 4" descr="http://www.allbusiness.com/asset/image/slideshows/15606959.jpg"/>
          <p:cNvPicPr/>
          <p:nvPr/>
        </p:nvPicPr>
        <p:blipFill>
          <a:blip r:embed="rId4" cstate="print"/>
          <a:srcRect/>
          <a:stretch>
            <a:fillRect/>
          </a:stretch>
        </p:blipFill>
        <p:spPr bwMode="auto">
          <a:xfrm>
            <a:off x="5943600" y="609600"/>
            <a:ext cx="2667000" cy="17716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174</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Tools for speaking</a:t>
            </a:r>
            <a:endParaRPr lang="en-GB"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18</a:t>
            </a:fld>
            <a:endParaRPr lang="en-US" dirty="0"/>
          </a:p>
        </p:txBody>
      </p:sp>
      <p:sp>
        <p:nvSpPr>
          <p:cNvPr id="3" name="Content Placeholder 2"/>
          <p:cNvSpPr>
            <a:spLocks noGrp="1"/>
          </p:cNvSpPr>
          <p:nvPr>
            <p:ph sz="quarter" idx="1"/>
          </p:nvPr>
        </p:nvSpPr>
        <p:spPr>
          <a:xfrm>
            <a:off x="301752" y="1527048"/>
            <a:ext cx="8503920" cy="4645152"/>
          </a:xfrm>
        </p:spPr>
        <p:txBody>
          <a:bodyPr>
            <a:normAutofit/>
          </a:bodyPr>
          <a:lstStyle/>
          <a:p>
            <a:pPr>
              <a:buNone/>
            </a:pPr>
            <a:r>
              <a:rPr lang="en-GB" dirty="0" smtClean="0"/>
              <a:t> </a:t>
            </a:r>
            <a:r>
              <a:rPr lang="en-GB" sz="2400" dirty="0" smtClean="0"/>
              <a:t>Conversation is a complex activity, even in our first language, and can cause difficulties for either speaker or listener: </a:t>
            </a:r>
          </a:p>
          <a:p>
            <a:pPr>
              <a:buNone/>
            </a:pPr>
            <a:endParaRPr lang="en-GB" sz="2400" dirty="0" smtClean="0"/>
          </a:p>
          <a:p>
            <a:r>
              <a:rPr lang="en-GB" sz="2400" dirty="0" smtClean="0"/>
              <a:t>(1)  As a speaker you may not remember the exact word or expression= you need to adopt one of a set of </a:t>
            </a:r>
            <a:r>
              <a:rPr lang="en-GB" sz="2400" b="1" dirty="0" smtClean="0"/>
              <a:t>communication strategies</a:t>
            </a:r>
            <a:r>
              <a:rPr lang="en-GB" sz="2400" dirty="0" smtClean="0"/>
              <a:t>, which involve finding another way of expressing the desired meaning in a different form. </a:t>
            </a:r>
            <a:endParaRPr lang="en-GB" sz="2400" b="1" dirty="0" smtClean="0"/>
          </a:p>
          <a:p>
            <a:r>
              <a:rPr lang="en-GB" sz="2400" dirty="0" smtClean="0"/>
              <a:t>(2)  When you are listening, you may not understand - or hear - the speaker, so you have to signal that there is a problem-this refers to this as </a:t>
            </a:r>
            <a:r>
              <a:rPr lang="en-GB" sz="2400" b="1" dirty="0" smtClean="0"/>
              <a:t>conversational repair</a:t>
            </a:r>
            <a:r>
              <a:rPr lang="en-GB" sz="2400" dirty="0" smtClean="0"/>
              <a:t>.</a:t>
            </a:r>
          </a:p>
          <a:p>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Communication strategies</a:t>
            </a:r>
            <a:endParaRPr lang="en-GB"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19</a:t>
            </a:fld>
            <a:endParaRPr lang="en-US" dirty="0"/>
          </a:p>
        </p:txBody>
      </p:sp>
      <p:sp>
        <p:nvSpPr>
          <p:cNvPr id="3" name="Content Placeholder 2"/>
          <p:cNvSpPr>
            <a:spLocks noGrp="1"/>
          </p:cNvSpPr>
          <p:nvPr>
            <p:ph sz="quarter" idx="1"/>
          </p:nvPr>
        </p:nvSpPr>
        <p:spPr>
          <a:xfrm>
            <a:off x="457200" y="1447800"/>
            <a:ext cx="8229600" cy="5181600"/>
          </a:xfrm>
        </p:spPr>
        <p:txBody>
          <a:bodyPr>
            <a:normAutofit fontScale="62500" lnSpcReduction="20000"/>
          </a:bodyPr>
          <a:lstStyle/>
          <a:p>
            <a:r>
              <a:rPr lang="en-GB" b="1" dirty="0" smtClean="0"/>
              <a:t>Approximation</a:t>
            </a:r>
            <a:r>
              <a:rPr lang="en-GB" dirty="0" smtClean="0"/>
              <a:t>  </a:t>
            </a:r>
          </a:p>
          <a:p>
            <a:pPr>
              <a:buNone/>
            </a:pPr>
            <a:r>
              <a:rPr lang="en-GB" dirty="0" smtClean="0"/>
              <a:t>  Use a more general or related word; e.g. </a:t>
            </a:r>
            <a:r>
              <a:rPr lang="en-GB" i="1" dirty="0" smtClean="0"/>
              <a:t>'animal'</a:t>
            </a:r>
            <a:r>
              <a:rPr lang="en-GB" dirty="0" smtClean="0"/>
              <a:t> instead of </a:t>
            </a:r>
            <a:r>
              <a:rPr lang="en-GB" i="1" dirty="0" smtClean="0"/>
              <a:t>'rabbit'</a:t>
            </a:r>
            <a:endParaRPr lang="en-GB" dirty="0" smtClean="0"/>
          </a:p>
          <a:p>
            <a:pPr>
              <a:buNone/>
            </a:pPr>
            <a:endParaRPr lang="en-GB" dirty="0" smtClean="0"/>
          </a:p>
          <a:p>
            <a:r>
              <a:rPr lang="en-GB" b="1" dirty="0" smtClean="0"/>
              <a:t>Paraphrase</a:t>
            </a:r>
            <a:r>
              <a:rPr lang="en-GB" dirty="0" smtClean="0"/>
              <a:t>     </a:t>
            </a:r>
          </a:p>
          <a:p>
            <a:pPr>
              <a:buNone/>
            </a:pPr>
            <a:r>
              <a:rPr lang="en-GB" dirty="0" smtClean="0"/>
              <a:t>Describe the appearance or function of the word; </a:t>
            </a:r>
          </a:p>
          <a:p>
            <a:pPr>
              <a:buNone/>
            </a:pPr>
            <a:r>
              <a:rPr lang="en-GB" dirty="0" smtClean="0"/>
              <a:t> e.g. </a:t>
            </a:r>
            <a:r>
              <a:rPr lang="en-GB" i="1" dirty="0" smtClean="0"/>
              <a:t>'He cleaned the house with  a... it ‘s the thing that pulls the air'  </a:t>
            </a:r>
          </a:p>
          <a:p>
            <a:pPr>
              <a:buNone/>
            </a:pPr>
            <a:r>
              <a:rPr lang="en-GB" i="1" dirty="0" smtClean="0"/>
              <a:t>*vacuum cleaner</a:t>
            </a:r>
            <a:endParaRPr lang="en-GB" dirty="0" smtClean="0"/>
          </a:p>
          <a:p>
            <a:pPr>
              <a:buNone/>
            </a:pPr>
            <a:endParaRPr lang="en-GB" dirty="0" smtClean="0"/>
          </a:p>
          <a:p>
            <a:r>
              <a:rPr lang="en-GB" b="1" dirty="0" smtClean="0"/>
              <a:t>Invention</a:t>
            </a:r>
            <a:endParaRPr lang="en-GB" dirty="0" smtClean="0"/>
          </a:p>
          <a:p>
            <a:pPr>
              <a:buNone/>
            </a:pPr>
            <a:r>
              <a:rPr lang="en-GB" b="1" dirty="0" smtClean="0"/>
              <a:t> </a:t>
            </a:r>
            <a:r>
              <a:rPr lang="en-GB" dirty="0" smtClean="0"/>
              <a:t>Invent a word made from second language;</a:t>
            </a:r>
          </a:p>
          <a:p>
            <a:r>
              <a:rPr lang="en-GB" dirty="0" smtClean="0"/>
              <a:t> e.g. </a:t>
            </a:r>
            <a:r>
              <a:rPr lang="en-GB" i="1" dirty="0" smtClean="0"/>
              <a:t>'picture place' </a:t>
            </a:r>
            <a:r>
              <a:rPr lang="en-GB" dirty="0" smtClean="0"/>
              <a:t>instead of</a:t>
            </a:r>
            <a:r>
              <a:rPr lang="en-GB" i="1" dirty="0" smtClean="0"/>
              <a:t>   'art gallery'</a:t>
            </a:r>
            <a:endParaRPr lang="en-GB" dirty="0" smtClean="0"/>
          </a:p>
          <a:p>
            <a:pPr>
              <a:buNone/>
            </a:pPr>
            <a:endParaRPr lang="en-GB" dirty="0" smtClean="0"/>
          </a:p>
          <a:p>
            <a:r>
              <a:rPr lang="en-GB" b="1" dirty="0" smtClean="0"/>
              <a:t>Mime/gesture</a:t>
            </a:r>
            <a:endParaRPr lang="en-GB" dirty="0" smtClean="0"/>
          </a:p>
          <a:p>
            <a:pPr>
              <a:buNone/>
            </a:pPr>
            <a:r>
              <a:rPr lang="en-GB" dirty="0" smtClean="0"/>
              <a:t>Demonstrate the meaning with your hands, e.g. clapping to show </a:t>
            </a:r>
            <a:r>
              <a:rPr lang="en-GB" i="1" dirty="0" smtClean="0"/>
              <a:t>'applause'</a:t>
            </a:r>
            <a:endParaRPr lang="en-GB" dirty="0" smtClean="0"/>
          </a:p>
          <a:p>
            <a:endParaRPr lang="en-GB" dirty="0" smtClean="0"/>
          </a:p>
          <a:p>
            <a:r>
              <a:rPr lang="en-GB" b="1" dirty="0" smtClean="0"/>
              <a:t>Appeal for help</a:t>
            </a:r>
            <a:endParaRPr lang="en-GB" dirty="0" smtClean="0"/>
          </a:p>
          <a:p>
            <a:pPr>
              <a:buNone/>
            </a:pPr>
            <a:r>
              <a:rPr lang="en-GB" b="1" dirty="0" smtClean="0"/>
              <a:t> </a:t>
            </a:r>
            <a:r>
              <a:rPr lang="en-GB" dirty="0" smtClean="0"/>
              <a:t>Ask the other person for help: e.g. </a:t>
            </a:r>
            <a:r>
              <a:rPr lang="en-GB" i="1" dirty="0" smtClean="0"/>
              <a:t>'What do you call...?</a:t>
            </a:r>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Webinar outline</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3" name="Content Placeholder 2"/>
          <p:cNvSpPr>
            <a:spLocks noGrp="1"/>
          </p:cNvSpPr>
          <p:nvPr>
            <p:ph sz="quarter" idx="1"/>
          </p:nvPr>
        </p:nvSpPr>
        <p:spPr/>
        <p:txBody>
          <a:bodyPr>
            <a:normAutofit/>
          </a:bodyPr>
          <a:lstStyle/>
          <a:p>
            <a:pPr lvl="0"/>
            <a:r>
              <a:rPr lang="en-GB" dirty="0" smtClean="0"/>
              <a:t> </a:t>
            </a:r>
            <a:r>
              <a:rPr lang="bs-Latn-BA" dirty="0" smtClean="0"/>
              <a:t>Efficient and Effective Speaking in English</a:t>
            </a:r>
            <a:endParaRPr lang="en-GB" dirty="0" smtClean="0"/>
          </a:p>
          <a:p>
            <a:pPr lvl="0"/>
            <a:r>
              <a:rPr lang="bs-Latn-BA" dirty="0" smtClean="0"/>
              <a:t> </a:t>
            </a:r>
            <a:r>
              <a:rPr lang="en-GB" dirty="0" smtClean="0"/>
              <a:t>Communication Techniques in the Workplace</a:t>
            </a:r>
          </a:p>
          <a:p>
            <a:pPr lvl="0"/>
            <a:r>
              <a:rPr lang="en-GB" dirty="0" smtClean="0"/>
              <a:t>Ways to Communicate Effectively With Your Team</a:t>
            </a:r>
          </a:p>
          <a:p>
            <a:pPr lvl="0" fontAlgn="base"/>
            <a:r>
              <a:rPr lang="en-GB" dirty="0" smtClean="0"/>
              <a:t>Better Public Speaking</a:t>
            </a:r>
          </a:p>
          <a:p>
            <a:pPr lvl="0" fontAlgn="base"/>
            <a:r>
              <a:rPr lang="en-GB" dirty="0" smtClean="0"/>
              <a:t>Essential skills Every Public Speaker should have</a:t>
            </a:r>
          </a:p>
          <a:p>
            <a:pPr lvl="0" fontAlgn="base"/>
            <a:r>
              <a:rPr lang="en-GB" dirty="0" smtClean="0"/>
              <a:t>How to Improve Oral Communication Skills in English</a:t>
            </a:r>
          </a:p>
          <a:p>
            <a:pPr lvl="0" fontAlgn="base"/>
            <a:r>
              <a:rPr lang="en-GB" dirty="0" smtClean="0"/>
              <a:t>How to Communicate Effectively at Work</a:t>
            </a:r>
          </a:p>
          <a:p>
            <a:pPr lvl="0" fontAlgn="base"/>
            <a:r>
              <a:rPr lang="en-GB" dirty="0" smtClean="0"/>
              <a:t>The negotiation process</a:t>
            </a:r>
          </a:p>
          <a:p>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t/>
            </a:r>
            <a:br>
              <a:rPr lang="en-GB" b="1" dirty="0" smtClean="0"/>
            </a:br>
            <a:r>
              <a:rPr lang="en-GB" b="1" dirty="0" smtClean="0"/>
              <a:t>  </a:t>
            </a:r>
            <a:br>
              <a:rPr lang="en-GB" b="1" dirty="0" smtClean="0"/>
            </a:br>
            <a:r>
              <a:rPr lang="en-GB" b="1" dirty="0" smtClean="0"/>
              <a:t>Conversational repair</a:t>
            </a:r>
            <a:endParaRPr lang="en-GB"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20</a:t>
            </a:fld>
            <a:endParaRPr lang="en-US" dirty="0"/>
          </a:p>
        </p:txBody>
      </p:sp>
      <p:sp>
        <p:nvSpPr>
          <p:cNvPr id="3" name="Content Placeholder 2"/>
          <p:cNvSpPr>
            <a:spLocks noGrp="1"/>
          </p:cNvSpPr>
          <p:nvPr>
            <p:ph sz="quarter" idx="1"/>
          </p:nvPr>
        </p:nvSpPr>
        <p:spPr>
          <a:xfrm>
            <a:off x="457200" y="1447800"/>
            <a:ext cx="8229600" cy="4953000"/>
          </a:xfrm>
        </p:spPr>
        <p:txBody>
          <a:bodyPr>
            <a:normAutofit fontScale="55000" lnSpcReduction="20000"/>
          </a:bodyPr>
          <a:lstStyle/>
          <a:p>
            <a:pPr>
              <a:buNone/>
            </a:pPr>
            <a:r>
              <a:rPr lang="en-GB" dirty="0" smtClean="0"/>
              <a:t> </a:t>
            </a:r>
            <a:r>
              <a:rPr lang="en-GB" b="1" dirty="0" smtClean="0"/>
              <a:t>Confirmation check </a:t>
            </a:r>
            <a:r>
              <a:rPr lang="en-GB" b="1" i="1" dirty="0" smtClean="0"/>
              <a:t>– e.g. ‘So he didn’t win, then?’</a:t>
            </a:r>
          </a:p>
          <a:p>
            <a:r>
              <a:rPr lang="en-GB" dirty="0" smtClean="0"/>
              <a:t>Listener makes sure they have understood what speaker means</a:t>
            </a:r>
          </a:p>
          <a:p>
            <a:endParaRPr lang="en-GB" dirty="0" smtClean="0"/>
          </a:p>
          <a:p>
            <a:pPr>
              <a:buNone/>
            </a:pPr>
            <a:r>
              <a:rPr lang="en-GB" dirty="0" smtClean="0"/>
              <a:t> </a:t>
            </a:r>
            <a:r>
              <a:rPr lang="en-GB" b="1" dirty="0" smtClean="0"/>
              <a:t>Comprehension check</a:t>
            </a:r>
            <a:r>
              <a:rPr lang="en-GB" b="1" i="1" dirty="0" smtClean="0"/>
              <a:t>– e.g. ‘Do you follow me?’, or ‘Ok?’</a:t>
            </a:r>
          </a:p>
          <a:p>
            <a:r>
              <a:rPr lang="en-GB" dirty="0" smtClean="0"/>
              <a:t>Speaker makes sure that listener has understood </a:t>
            </a:r>
          </a:p>
          <a:p>
            <a:endParaRPr lang="en-GB" dirty="0" smtClean="0"/>
          </a:p>
          <a:p>
            <a:pPr>
              <a:buNone/>
            </a:pPr>
            <a:r>
              <a:rPr lang="en-GB" b="1" dirty="0" smtClean="0"/>
              <a:t>Clarification request </a:t>
            </a:r>
            <a:r>
              <a:rPr lang="en-GB" b="1" i="1" dirty="0" smtClean="0"/>
              <a:t>– e.g. ‘When you say so-so, what do you mean?’, ‘Pardon?’  </a:t>
            </a:r>
          </a:p>
          <a:p>
            <a:r>
              <a:rPr lang="en-GB" dirty="0" smtClean="0"/>
              <a:t>Listener asks Speaker to repeat, explain or rephrase</a:t>
            </a:r>
          </a:p>
          <a:p>
            <a:endParaRPr lang="en-GB" dirty="0" smtClean="0"/>
          </a:p>
          <a:p>
            <a:pPr>
              <a:buNone/>
            </a:pPr>
            <a:r>
              <a:rPr lang="en-GB" b="1" dirty="0" smtClean="0"/>
              <a:t>Repetition </a:t>
            </a:r>
          </a:p>
          <a:p>
            <a:r>
              <a:rPr lang="en-GB" dirty="0" smtClean="0"/>
              <a:t>Listener or speaker repeats their own (or the other’s) words </a:t>
            </a:r>
          </a:p>
          <a:p>
            <a:endParaRPr lang="en-GB" dirty="0" smtClean="0"/>
          </a:p>
          <a:p>
            <a:pPr>
              <a:buNone/>
            </a:pPr>
            <a:r>
              <a:rPr lang="en-GB" dirty="0" smtClean="0"/>
              <a:t> </a:t>
            </a:r>
            <a:r>
              <a:rPr lang="en-GB" b="1" dirty="0" smtClean="0"/>
              <a:t>Reformulation </a:t>
            </a:r>
            <a:r>
              <a:rPr lang="en-GB" b="1" i="1" dirty="0" smtClean="0"/>
              <a:t>– e.g. ‘So-so – in other words, not very good’ </a:t>
            </a:r>
          </a:p>
          <a:p>
            <a:r>
              <a:rPr lang="en-GB" dirty="0" smtClean="0"/>
              <a:t>Speaker rephrases the content of what they have said</a:t>
            </a:r>
          </a:p>
          <a:p>
            <a:endParaRPr lang="en-GB" dirty="0" smtClean="0"/>
          </a:p>
          <a:p>
            <a:pPr>
              <a:buNone/>
            </a:pPr>
            <a:r>
              <a:rPr lang="en-GB" b="1" dirty="0" smtClean="0"/>
              <a:t>Completion </a:t>
            </a:r>
            <a:endParaRPr lang="en-GB" b="1" i="1" dirty="0" smtClean="0"/>
          </a:p>
          <a:p>
            <a:r>
              <a:rPr lang="en-GB" dirty="0" smtClean="0"/>
              <a:t>Listener completes speaker’s utterance</a:t>
            </a:r>
          </a:p>
          <a:p>
            <a:endParaRPr lang="en-GB" dirty="0" smtClean="0"/>
          </a:p>
          <a:p>
            <a:pPr>
              <a:buNone/>
            </a:pPr>
            <a:r>
              <a:rPr lang="en-GB" dirty="0" smtClean="0"/>
              <a:t> </a:t>
            </a:r>
            <a:r>
              <a:rPr lang="en-GB" b="1" dirty="0" smtClean="0"/>
              <a:t>Backtracking</a:t>
            </a:r>
            <a:endParaRPr lang="en-GB" b="1" i="1" dirty="0" smtClean="0"/>
          </a:p>
          <a:p>
            <a:r>
              <a:rPr lang="en-GB" dirty="0" smtClean="0"/>
              <a:t>Speaker returns to a point in the conversation, up to which they believe that listener has understood </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Quiz 2</a:t>
            </a:r>
            <a:endParaRPr lang="en-GB" b="1"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21</a:t>
            </a:fld>
            <a:endParaRPr lang="en-US" dirty="0"/>
          </a:p>
        </p:txBody>
      </p:sp>
      <p:pic>
        <p:nvPicPr>
          <p:cNvPr id="1026" name="Picture 2" descr="C:\Program Files\Microsoft Office\MEDIA\CAGCAT10\j0195384.wmf"/>
          <p:cNvPicPr>
            <a:picLocks noChangeAspect="1" noChangeArrowheads="1"/>
          </p:cNvPicPr>
          <p:nvPr/>
        </p:nvPicPr>
        <p:blipFill>
          <a:blip r:embed="rId2" cstate="print"/>
          <a:srcRect/>
          <a:stretch>
            <a:fillRect/>
          </a:stretch>
        </p:blipFill>
        <p:spPr bwMode="auto">
          <a:xfrm>
            <a:off x="2057400" y="1905000"/>
            <a:ext cx="4800600" cy="3657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Learning Principle </a:t>
            </a:r>
            <a:endParaRPr lang="en-GB"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22</a:t>
            </a:fld>
            <a:endParaRPr lang="en-US" dirty="0"/>
          </a:p>
        </p:txBody>
      </p:sp>
      <p:sp>
        <p:nvSpPr>
          <p:cNvPr id="3" name="Content Placeholder 2"/>
          <p:cNvSpPr>
            <a:spLocks noGrp="1"/>
          </p:cNvSpPr>
          <p:nvPr>
            <p:ph sz="quarter" idx="1"/>
          </p:nvPr>
        </p:nvSpPr>
        <p:spPr/>
        <p:txBody>
          <a:bodyPr>
            <a:normAutofit lnSpcReduction="10000"/>
          </a:bodyPr>
          <a:lstStyle/>
          <a:p>
            <a:r>
              <a:rPr lang="en-GB" b="1" dirty="0" smtClean="0"/>
              <a:t>1. Keep the conversation going </a:t>
            </a:r>
            <a:endParaRPr lang="en-GB" dirty="0" smtClean="0"/>
          </a:p>
          <a:p>
            <a:pPr>
              <a:buNone/>
            </a:pPr>
            <a:r>
              <a:rPr lang="en-GB" b="1" dirty="0" smtClean="0"/>
              <a:t>RESOURCES</a:t>
            </a:r>
            <a:endParaRPr lang="en-GB" dirty="0" smtClean="0"/>
          </a:p>
          <a:p>
            <a:r>
              <a:rPr lang="en-GB" b="1" dirty="0" smtClean="0"/>
              <a:t>Audio recorder </a:t>
            </a:r>
            <a:r>
              <a:rPr lang="en-GB" dirty="0" smtClean="0"/>
              <a:t>-A digital audio recorder is an excellent resource for getting more familiar with spoken English. It enables you not only to listen again to other speakers, but also to record yourself speaking English. </a:t>
            </a:r>
          </a:p>
          <a:p>
            <a:r>
              <a:rPr lang="en-GB" b="1" dirty="0" smtClean="0"/>
              <a:t>Television / DVD </a:t>
            </a:r>
            <a:r>
              <a:rPr lang="en-GB" dirty="0" smtClean="0"/>
              <a:t>- TV and video enable you to exploit the visual element that is essential in face-to-face communication. </a:t>
            </a:r>
          </a:p>
          <a:p>
            <a:r>
              <a:rPr lang="en-GB" dirty="0" smtClean="0"/>
              <a:t>Practice in front of the mirror.</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Learning Principle </a:t>
            </a:r>
            <a:endParaRPr lang="en-GB"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23</a:t>
            </a:fld>
            <a:endParaRPr lang="en-US" dirty="0"/>
          </a:p>
        </p:txBody>
      </p:sp>
      <p:sp>
        <p:nvSpPr>
          <p:cNvPr id="3" name="Content Placeholder 2"/>
          <p:cNvSpPr>
            <a:spLocks noGrp="1"/>
          </p:cNvSpPr>
          <p:nvPr>
            <p:ph sz="quarter" idx="1"/>
          </p:nvPr>
        </p:nvSpPr>
        <p:spPr>
          <a:xfrm>
            <a:off x="457200" y="1676400"/>
            <a:ext cx="8229600" cy="4800600"/>
          </a:xfrm>
        </p:spPr>
        <p:txBody>
          <a:bodyPr>
            <a:normAutofit fontScale="77500" lnSpcReduction="20000"/>
          </a:bodyPr>
          <a:lstStyle/>
          <a:p>
            <a:r>
              <a:rPr lang="en-GB" dirty="0" smtClean="0"/>
              <a:t>2.</a:t>
            </a:r>
            <a:r>
              <a:rPr lang="en-GB" b="1" dirty="0" smtClean="0"/>
              <a:t> Learn some lines as wholes </a:t>
            </a:r>
          </a:p>
          <a:p>
            <a:r>
              <a:rPr lang="en-GB" dirty="0" smtClean="0"/>
              <a:t>The 'lines' in this case are </a:t>
            </a:r>
            <a:r>
              <a:rPr lang="en-GB" b="1" dirty="0" smtClean="0"/>
              <a:t>phrases and expressions that you notice people using and which you can absorb into your own </a:t>
            </a:r>
            <a:r>
              <a:rPr lang="en-GB" dirty="0" smtClean="0"/>
              <a:t>English</a:t>
            </a:r>
          </a:p>
          <a:p>
            <a:endParaRPr lang="en-GB" dirty="0" smtClean="0"/>
          </a:p>
          <a:p>
            <a:r>
              <a:rPr lang="en-GB" dirty="0" smtClean="0"/>
              <a:t>The examples: </a:t>
            </a:r>
            <a:r>
              <a:rPr lang="en-GB" b="1" dirty="0" smtClean="0"/>
              <a:t>Opening expressions</a:t>
            </a:r>
            <a:endParaRPr lang="en-GB" dirty="0" smtClean="0"/>
          </a:p>
          <a:p>
            <a:pPr>
              <a:buNone/>
            </a:pPr>
            <a:r>
              <a:rPr lang="en-GB" dirty="0" smtClean="0"/>
              <a:t> </a:t>
            </a:r>
          </a:p>
          <a:p>
            <a:r>
              <a:rPr lang="en-GB" i="1" dirty="0" smtClean="0"/>
              <a:t>I'll always remember the time when...</a:t>
            </a:r>
            <a:endParaRPr lang="en-GB" dirty="0" smtClean="0"/>
          </a:p>
          <a:p>
            <a:r>
              <a:rPr lang="en-GB" i="1" dirty="0" smtClean="0"/>
              <a:t>Did I ever tell you about...</a:t>
            </a:r>
            <a:endParaRPr lang="en-GB" dirty="0" smtClean="0"/>
          </a:p>
          <a:p>
            <a:r>
              <a:rPr lang="en-GB" i="1" dirty="0" smtClean="0"/>
              <a:t>Did I ever tell you the one about...</a:t>
            </a:r>
            <a:endParaRPr lang="en-GB" dirty="0" smtClean="0"/>
          </a:p>
          <a:p>
            <a:r>
              <a:rPr lang="en-GB" i="1" dirty="0" smtClean="0"/>
              <a:t>Then there was the time...</a:t>
            </a:r>
            <a:endParaRPr lang="en-GB" dirty="0" smtClean="0"/>
          </a:p>
          <a:p>
            <a:r>
              <a:rPr lang="en-GB" i="1" dirty="0" smtClean="0"/>
              <a:t>I must tell you about...</a:t>
            </a:r>
            <a:endParaRPr lang="en-GB" dirty="0" smtClean="0"/>
          </a:p>
          <a:p>
            <a:r>
              <a:rPr lang="en-GB" i="1" dirty="0" smtClean="0"/>
              <a:t>Have you heard the one about...</a:t>
            </a:r>
            <a:endParaRPr lang="en-GB" dirty="0" smtClean="0"/>
          </a:p>
          <a:p>
            <a:r>
              <a:rPr lang="en-GB" i="1" dirty="0" smtClean="0"/>
              <a:t>You'll never guess what happened yesterday...</a:t>
            </a:r>
            <a:endParaRPr lang="en-GB" dirty="0" smtClean="0"/>
          </a:p>
          <a:p>
            <a:r>
              <a:rPr lang="en-GB" i="1" dirty="0" smtClean="0"/>
              <a:t>I heard a good one the other day...</a:t>
            </a:r>
            <a:endParaRPr lang="en-GB"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Learning Principle </a:t>
            </a:r>
            <a:endParaRPr lang="en-GB"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24</a:t>
            </a:fld>
            <a:endParaRPr lang="en-US" dirty="0"/>
          </a:p>
        </p:txBody>
      </p:sp>
      <p:sp>
        <p:nvSpPr>
          <p:cNvPr id="3" name="Content Placeholder 2"/>
          <p:cNvSpPr>
            <a:spLocks noGrp="1"/>
          </p:cNvSpPr>
          <p:nvPr>
            <p:ph sz="quarter" idx="1"/>
          </p:nvPr>
        </p:nvSpPr>
        <p:spPr/>
        <p:txBody>
          <a:bodyPr>
            <a:normAutofit/>
          </a:bodyPr>
          <a:lstStyle/>
          <a:p>
            <a:r>
              <a:rPr lang="en-GB" dirty="0" smtClean="0"/>
              <a:t>3.</a:t>
            </a:r>
            <a:r>
              <a:rPr lang="en-GB" b="1" dirty="0" smtClean="0"/>
              <a:t> Make the most of your opportunities </a:t>
            </a:r>
          </a:p>
          <a:p>
            <a:r>
              <a:rPr lang="en-GB" dirty="0" smtClean="0"/>
              <a:t>actively look for chances to practise your spoken English</a:t>
            </a:r>
          </a:p>
          <a:p>
            <a:r>
              <a:rPr lang="en-GB" dirty="0" smtClean="0"/>
              <a:t>record and analyse the language that people use in informal talk</a:t>
            </a:r>
          </a:p>
          <a:p>
            <a:r>
              <a:rPr lang="en-GB" dirty="0" smtClean="0"/>
              <a:t> listen carefully to the other people in the conversation</a:t>
            </a:r>
            <a:endParaRPr lang="en-GB" b="1" dirty="0" smtClean="0"/>
          </a:p>
          <a:p>
            <a:endParaRPr lang="en-GB" dirty="0" smtClean="0"/>
          </a:p>
          <a:p>
            <a:endParaRPr lang="en-GB" dirty="0"/>
          </a:p>
        </p:txBody>
      </p:sp>
      <p:pic>
        <p:nvPicPr>
          <p:cNvPr id="82945" name="Picture 1" descr="C:\Program Files\Microsoft Office\MEDIA\CAGCAT10\j0149481.wmf"/>
          <p:cNvPicPr>
            <a:picLocks noChangeAspect="1" noChangeArrowheads="1"/>
          </p:cNvPicPr>
          <p:nvPr/>
        </p:nvPicPr>
        <p:blipFill>
          <a:blip r:embed="rId2" cstate="print"/>
          <a:srcRect/>
          <a:stretch>
            <a:fillRect/>
          </a:stretch>
        </p:blipFill>
        <p:spPr bwMode="auto">
          <a:xfrm>
            <a:off x="6705600" y="4343400"/>
            <a:ext cx="2144162" cy="217886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3:</a:t>
            </a:r>
            <a:endParaRPr lang="en-GB"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25</a:t>
            </a:fld>
            <a:endParaRPr lang="en-US" dirty="0"/>
          </a:p>
        </p:txBody>
      </p:sp>
      <p:sp>
        <p:nvSpPr>
          <p:cNvPr id="3" name="Content Placeholder 2"/>
          <p:cNvSpPr>
            <a:spLocks noGrp="1"/>
          </p:cNvSpPr>
          <p:nvPr>
            <p:ph sz="quarter" idx="1"/>
          </p:nvPr>
        </p:nvSpPr>
        <p:spPr/>
        <p:txBody>
          <a:bodyPr>
            <a:normAutofit/>
          </a:bodyPr>
          <a:lstStyle/>
          <a:p>
            <a:endParaRPr lang="en-GB" dirty="0" smtClean="0"/>
          </a:p>
          <a:p>
            <a:endParaRPr lang="en-GB" dirty="0" smtClean="0"/>
          </a:p>
          <a:p>
            <a:r>
              <a:rPr lang="en-GB" dirty="0" smtClean="0"/>
              <a:t>Which learning principles do you use and why?</a:t>
            </a:r>
          </a:p>
          <a:p>
            <a:r>
              <a:rPr lang="en-GB" dirty="0" smtClean="0"/>
              <a:t>Give the reasons for your response. </a:t>
            </a:r>
          </a:p>
          <a:p>
            <a:endParaRPr lang="en-GB" dirty="0" smtClean="0"/>
          </a:p>
          <a:p>
            <a:endParaRPr lang="en-GB" dirty="0"/>
          </a:p>
        </p:txBody>
      </p:sp>
      <p:pic>
        <p:nvPicPr>
          <p:cNvPr id="81921" name="Picture 1" descr="C:\Program Files\Microsoft Office\MEDIA\CAGCAT10\j0234687.gif"/>
          <p:cNvPicPr>
            <a:picLocks noChangeAspect="1" noChangeArrowheads="1" noCrop="1"/>
          </p:cNvPicPr>
          <p:nvPr/>
        </p:nvPicPr>
        <p:blipFill>
          <a:blip r:embed="rId2" cstate="print"/>
          <a:srcRect/>
          <a:stretch>
            <a:fillRect/>
          </a:stretch>
        </p:blipFill>
        <p:spPr bwMode="auto">
          <a:xfrm>
            <a:off x="6248400" y="4953000"/>
            <a:ext cx="1228725" cy="723900"/>
          </a:xfrm>
          <a:prstGeom prst="rect">
            <a:avLst/>
          </a:prstGeom>
          <a:noFill/>
        </p:spPr>
      </p:pic>
      <p:pic>
        <p:nvPicPr>
          <p:cNvPr id="81922" name="Picture 2" descr=" teenager boy laptop computer youth technology mobility student notebook smiling learning working   3e1004lowres photos people "/>
          <p:cNvPicPr>
            <a:picLocks noChangeAspect="1" noChangeArrowheads="1"/>
          </p:cNvPicPr>
          <p:nvPr/>
        </p:nvPicPr>
        <p:blipFill>
          <a:blip r:embed="rId3" cstate="print"/>
          <a:srcRect/>
          <a:stretch>
            <a:fillRect/>
          </a:stretch>
        </p:blipFill>
        <p:spPr bwMode="auto">
          <a:xfrm>
            <a:off x="685800" y="4343400"/>
            <a:ext cx="1638300" cy="16383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Quiz 3</a:t>
            </a:r>
            <a:endParaRPr lang="en-GB" b="1"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26</a:t>
            </a:fld>
            <a:endParaRPr lang="en-US" dirty="0"/>
          </a:p>
        </p:txBody>
      </p:sp>
      <p:pic>
        <p:nvPicPr>
          <p:cNvPr id="1026" name="Picture 2" descr="C:\Program Files\Microsoft Office\MEDIA\CAGCAT10\j0195384.wmf"/>
          <p:cNvPicPr>
            <a:picLocks noChangeAspect="1" noChangeArrowheads="1"/>
          </p:cNvPicPr>
          <p:nvPr/>
        </p:nvPicPr>
        <p:blipFill>
          <a:blip r:embed="rId2" cstate="print"/>
          <a:srcRect/>
          <a:stretch>
            <a:fillRect/>
          </a:stretch>
        </p:blipFill>
        <p:spPr bwMode="auto">
          <a:xfrm>
            <a:off x="2057400" y="1905000"/>
            <a:ext cx="4800600" cy="3657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fontScale="90000"/>
          </a:bodyPr>
          <a:lstStyle/>
          <a:p>
            <a:r>
              <a:rPr lang="en-GB" b="1" dirty="0" smtClean="0"/>
              <a:t>How to speak about advantages and disadvantages</a:t>
            </a:r>
            <a:endParaRPr lang="en-GB" b="1" dirty="0"/>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27</a:t>
            </a:fld>
            <a:endParaRPr lang="en-US" dirty="0"/>
          </a:p>
        </p:txBody>
      </p:sp>
      <p:sp>
        <p:nvSpPr>
          <p:cNvPr id="3" name="Content Placeholder 2"/>
          <p:cNvSpPr>
            <a:spLocks noGrp="1"/>
          </p:cNvSpPr>
          <p:nvPr>
            <p:ph sz="half" idx="1"/>
          </p:nvPr>
        </p:nvSpPr>
        <p:spPr>
          <a:xfrm>
            <a:off x="304800" y="1752600"/>
            <a:ext cx="4035552" cy="4300728"/>
          </a:xfrm>
        </p:spPr>
        <p:txBody>
          <a:bodyPr/>
          <a:lstStyle/>
          <a:p>
            <a:r>
              <a:rPr lang="en-GB" dirty="0" smtClean="0"/>
              <a:t>Pros</a:t>
            </a:r>
          </a:p>
          <a:p>
            <a:r>
              <a:rPr lang="en-GB" dirty="0" smtClean="0"/>
              <a:t>Benefits</a:t>
            </a:r>
          </a:p>
          <a:p>
            <a:r>
              <a:rPr lang="en-GB" dirty="0" smtClean="0"/>
              <a:t>Positive aspects</a:t>
            </a:r>
          </a:p>
          <a:p>
            <a:r>
              <a:rPr lang="en-GB" dirty="0" smtClean="0"/>
              <a:t>Plus points</a:t>
            </a:r>
          </a:p>
          <a:p>
            <a:r>
              <a:rPr lang="en-GB" dirty="0" smtClean="0"/>
              <a:t>Pluses</a:t>
            </a:r>
          </a:p>
          <a:p>
            <a:r>
              <a:rPr lang="en-GB" dirty="0" smtClean="0"/>
              <a:t>Upside</a:t>
            </a:r>
            <a:endParaRPr lang="en-GB" dirty="0"/>
          </a:p>
        </p:txBody>
      </p:sp>
      <p:sp>
        <p:nvSpPr>
          <p:cNvPr id="4" name="Content Placeholder 3"/>
          <p:cNvSpPr>
            <a:spLocks noGrp="1"/>
          </p:cNvSpPr>
          <p:nvPr>
            <p:ph sz="half" idx="2"/>
          </p:nvPr>
        </p:nvSpPr>
        <p:spPr>
          <a:xfrm>
            <a:off x="4800600" y="1752600"/>
            <a:ext cx="4038600" cy="4300728"/>
          </a:xfrm>
        </p:spPr>
        <p:txBody>
          <a:bodyPr/>
          <a:lstStyle/>
          <a:p>
            <a:r>
              <a:rPr lang="en-GB" dirty="0" smtClean="0"/>
              <a:t>Cons</a:t>
            </a:r>
          </a:p>
          <a:p>
            <a:r>
              <a:rPr lang="en-GB" dirty="0" smtClean="0"/>
              <a:t>Drawbacks</a:t>
            </a:r>
          </a:p>
          <a:p>
            <a:r>
              <a:rPr lang="en-GB" dirty="0" smtClean="0"/>
              <a:t>Negative aspects</a:t>
            </a:r>
          </a:p>
          <a:p>
            <a:r>
              <a:rPr lang="en-GB" dirty="0" smtClean="0"/>
              <a:t>Minus points</a:t>
            </a:r>
          </a:p>
          <a:p>
            <a:r>
              <a:rPr lang="en-GB" dirty="0" smtClean="0"/>
              <a:t>Minuses</a:t>
            </a:r>
          </a:p>
          <a:p>
            <a:r>
              <a:rPr lang="en-GB" dirty="0" smtClean="0"/>
              <a:t>Downside</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Examples</a:t>
            </a:r>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
        <p:nvSpPr>
          <p:cNvPr id="3" name="Content Placeholder 2"/>
          <p:cNvSpPr>
            <a:spLocks noGrp="1"/>
          </p:cNvSpPr>
          <p:nvPr>
            <p:ph sz="quarter" idx="1"/>
          </p:nvPr>
        </p:nvSpPr>
        <p:spPr/>
        <p:txBody>
          <a:bodyPr>
            <a:normAutofit/>
          </a:bodyPr>
          <a:lstStyle/>
          <a:p>
            <a:r>
              <a:rPr lang="en-GB" dirty="0" smtClean="0"/>
              <a:t>What are the advantages and disadvantages of this new law?</a:t>
            </a:r>
          </a:p>
          <a:p>
            <a:r>
              <a:rPr lang="en-GB" dirty="0" smtClean="0"/>
              <a:t>Let’s discuss the pros and cons of the marketing campaign.</a:t>
            </a:r>
          </a:p>
          <a:p>
            <a:r>
              <a:rPr lang="en-GB" dirty="0" smtClean="0"/>
              <a:t>Let’s list the benefits and the drawbacks of the proposed policy.</a:t>
            </a:r>
          </a:p>
          <a:p>
            <a:r>
              <a:rPr lang="en-GB" dirty="0" smtClean="0"/>
              <a:t>The article discusses the positive and the negative aspects of the recent political changes.</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rPr>
              <a:t>Examples</a:t>
            </a:r>
            <a:endParaRPr lang="en-GB" b="1"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
        <p:nvSpPr>
          <p:cNvPr id="3" name="Content Placeholder 2"/>
          <p:cNvSpPr>
            <a:spLocks noGrp="1"/>
          </p:cNvSpPr>
          <p:nvPr>
            <p:ph sz="quarter" idx="1"/>
          </p:nvPr>
        </p:nvSpPr>
        <p:spPr/>
        <p:txBody>
          <a:bodyPr/>
          <a:lstStyle/>
          <a:p>
            <a:r>
              <a:rPr lang="en-GB" dirty="0" smtClean="0"/>
              <a:t>Let’s compare the plus points and the minus points of the newly released products.</a:t>
            </a:r>
          </a:p>
          <a:p>
            <a:r>
              <a:rPr lang="en-GB" dirty="0" smtClean="0"/>
              <a:t>Let’s contrast the pluses and minuses of private school education.</a:t>
            </a:r>
          </a:p>
          <a:p>
            <a:r>
              <a:rPr lang="en-GB" dirty="0" smtClean="0"/>
              <a:t>There is always an upside and downside of every decision or change in life.</a:t>
            </a:r>
          </a:p>
          <a:p>
            <a:endParaRPr lang="en-GB" dirty="0"/>
          </a:p>
        </p:txBody>
      </p:sp>
      <p:pic>
        <p:nvPicPr>
          <p:cNvPr id="77825" name="Picture 1" descr="C:\Program Files\Microsoft Office\MEDIA\CAGCAT10\j0285444.wmf"/>
          <p:cNvPicPr>
            <a:picLocks noChangeAspect="1" noChangeArrowheads="1"/>
          </p:cNvPicPr>
          <p:nvPr/>
        </p:nvPicPr>
        <p:blipFill>
          <a:blip r:embed="rId2" cstate="print"/>
          <a:srcRect/>
          <a:stretch>
            <a:fillRect/>
          </a:stretch>
        </p:blipFill>
        <p:spPr bwMode="auto">
          <a:xfrm>
            <a:off x="6553200" y="4267200"/>
            <a:ext cx="1795882" cy="17967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Self-assessment for speaking</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
        <p:nvSpPr>
          <p:cNvPr id="3" name="Content Placeholder 2"/>
          <p:cNvSpPr>
            <a:spLocks noGrp="1"/>
          </p:cNvSpPr>
          <p:nvPr>
            <p:ph sz="quarter" idx="1"/>
          </p:nvPr>
        </p:nvSpPr>
        <p:spPr>
          <a:xfrm>
            <a:off x="457200" y="2590800"/>
            <a:ext cx="8229600" cy="3733800"/>
          </a:xfrm>
        </p:spPr>
        <p:txBody>
          <a:bodyPr/>
          <a:lstStyle/>
          <a:p>
            <a:r>
              <a:rPr lang="en-GB" dirty="0" smtClean="0"/>
              <a:t>1. What is going to be the most interesting for me at this webinar is....</a:t>
            </a:r>
          </a:p>
        </p:txBody>
      </p:sp>
      <p:sp>
        <p:nvSpPr>
          <p:cNvPr id="1026" name="PubOvalCallout"/>
          <p:cNvSpPr>
            <a:spLocks noEditPoints="1" noChangeArrowheads="1"/>
          </p:cNvSpPr>
          <p:nvPr/>
        </p:nvSpPr>
        <p:spPr bwMode="auto">
          <a:xfrm>
            <a:off x="5943600" y="3581400"/>
            <a:ext cx="1828800" cy="16002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Quiz 4</a:t>
            </a:r>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pic>
        <p:nvPicPr>
          <p:cNvPr id="1026" name="Picture 2" descr="C:\Program Files\Microsoft Office\MEDIA\CAGCAT10\j0195384.wmf"/>
          <p:cNvPicPr>
            <a:picLocks noChangeAspect="1" noChangeArrowheads="1"/>
          </p:cNvPicPr>
          <p:nvPr/>
        </p:nvPicPr>
        <p:blipFill>
          <a:blip r:embed="rId2" cstate="print"/>
          <a:srcRect/>
          <a:stretch>
            <a:fillRect/>
          </a:stretch>
        </p:blipFill>
        <p:spPr bwMode="auto">
          <a:xfrm>
            <a:off x="2057400" y="1905000"/>
            <a:ext cx="4800600" cy="3657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sz="4000" b="1" dirty="0" smtClean="0"/>
              <a:t>Presentation outline</a:t>
            </a:r>
            <a:endParaRPr lang="bs-Latn-BA" sz="4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
        <p:nvSpPr>
          <p:cNvPr id="3" name="Content Placeholder 2"/>
          <p:cNvSpPr>
            <a:spLocks noGrp="1"/>
          </p:cNvSpPr>
          <p:nvPr>
            <p:ph sz="quarter" idx="1"/>
          </p:nvPr>
        </p:nvSpPr>
        <p:spPr/>
        <p:txBody>
          <a:bodyPr>
            <a:normAutofit fontScale="92500"/>
          </a:bodyPr>
          <a:lstStyle/>
          <a:p>
            <a:pPr>
              <a:buNone/>
            </a:pPr>
            <a:endParaRPr lang="en-GB" dirty="0" smtClean="0"/>
          </a:p>
          <a:p>
            <a:r>
              <a:rPr lang="en-GB" sz="3600" dirty="0" smtClean="0"/>
              <a:t>How to Possess Good Communication Skills in the Workplace</a:t>
            </a:r>
          </a:p>
          <a:p>
            <a:r>
              <a:rPr lang="en-GB" sz="3600" dirty="0" smtClean="0"/>
              <a:t>Ways to Communicate Effectively</a:t>
            </a:r>
          </a:p>
          <a:p>
            <a:r>
              <a:rPr lang="en-GB" sz="3600" dirty="0" smtClean="0"/>
              <a:t>Tips to Improve Oral Communication</a:t>
            </a:r>
          </a:p>
          <a:p>
            <a:r>
              <a:rPr lang="en-GB" sz="3600" dirty="0" smtClean="0"/>
              <a:t>How to Communicate Effectively at Work </a:t>
            </a:r>
          </a:p>
          <a:p>
            <a:r>
              <a:rPr lang="en-GB" sz="3600" dirty="0" smtClean="0"/>
              <a:t>Barriers to Effective Interpersonal Communication</a:t>
            </a:r>
          </a:p>
          <a:p>
            <a:endParaRPr lang="en-GB" sz="3600" dirty="0" smtClean="0"/>
          </a:p>
          <a:p>
            <a:endParaRPr lang="en-GB" sz="36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4</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
        <p:nvSpPr>
          <p:cNvPr id="3" name="Content Placeholder 2"/>
          <p:cNvSpPr>
            <a:spLocks noGrp="1"/>
          </p:cNvSpPr>
          <p:nvPr>
            <p:ph sz="quarter" idx="1"/>
          </p:nvPr>
        </p:nvSpPr>
        <p:spPr>
          <a:xfrm>
            <a:off x="457200" y="2590800"/>
            <a:ext cx="8229600" cy="3733800"/>
          </a:xfrm>
        </p:spPr>
        <p:txBody>
          <a:bodyPr/>
          <a:lstStyle/>
          <a:p>
            <a:r>
              <a:rPr lang="en-GB" dirty="0" smtClean="0"/>
              <a:t>What makes a good communicator? Give reasons and details to support your response.</a:t>
            </a:r>
          </a:p>
          <a:p>
            <a:endParaRPr lang="en-GB" dirty="0"/>
          </a:p>
        </p:txBody>
      </p:sp>
      <p:pic>
        <p:nvPicPr>
          <p:cNvPr id="4098" name="Picture 2" descr="C:\Program Files\Microsoft Office\MEDIA\CAGCAT10\j0301252.wmf"/>
          <p:cNvPicPr>
            <a:picLocks noChangeAspect="1" noChangeArrowheads="1"/>
          </p:cNvPicPr>
          <p:nvPr/>
        </p:nvPicPr>
        <p:blipFill>
          <a:blip r:embed="rId2" cstate="print"/>
          <a:srcRect/>
          <a:stretch>
            <a:fillRect/>
          </a:stretch>
        </p:blipFill>
        <p:spPr bwMode="auto">
          <a:xfrm>
            <a:off x="6248400" y="4267200"/>
            <a:ext cx="1829714" cy="1565453"/>
          </a:xfrm>
          <a:prstGeom prst="rect">
            <a:avLst/>
          </a:prstGeom>
          <a:noFill/>
        </p:spPr>
      </p:pic>
      <p:pic>
        <p:nvPicPr>
          <p:cNvPr id="73730" name="Picture 2" descr="102566-cartoon-clipart-mad-business-woman-yelling-through-a-megaphone "/>
          <p:cNvPicPr>
            <a:picLocks noChangeAspect="1" noChangeArrowheads="1"/>
          </p:cNvPicPr>
          <p:nvPr/>
        </p:nvPicPr>
        <p:blipFill>
          <a:blip r:embed="rId3" cstate="print"/>
          <a:srcRect/>
          <a:stretch>
            <a:fillRect/>
          </a:stretch>
        </p:blipFill>
        <p:spPr bwMode="auto">
          <a:xfrm>
            <a:off x="1219200" y="4343400"/>
            <a:ext cx="1295400" cy="129540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fontScale="90000"/>
          </a:bodyPr>
          <a:lstStyle/>
          <a:p>
            <a:r>
              <a:rPr lang="en-GB" sz="3200" b="1" dirty="0" smtClean="0"/>
              <a:t>Good Communication Skills in the Workplace</a:t>
            </a:r>
            <a:endParaRPr lang="en-GB" sz="32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sp>
        <p:nvSpPr>
          <p:cNvPr id="3" name="Content Placeholder 2"/>
          <p:cNvSpPr>
            <a:spLocks noGrp="1"/>
          </p:cNvSpPr>
          <p:nvPr>
            <p:ph sz="quarter" idx="1"/>
          </p:nvPr>
        </p:nvSpPr>
        <p:spPr/>
        <p:txBody>
          <a:bodyPr>
            <a:normAutofit/>
          </a:bodyPr>
          <a:lstStyle/>
          <a:p>
            <a:pPr fontAlgn="base"/>
            <a:r>
              <a:rPr lang="en-GB" dirty="0" smtClean="0"/>
              <a:t>Step 1- Work on clear and concise verbal communication</a:t>
            </a:r>
          </a:p>
          <a:p>
            <a:pPr fontAlgn="base"/>
            <a:r>
              <a:rPr lang="en-GB" dirty="0" smtClean="0"/>
              <a:t>Step 2- Read everything you write aloud before sending it</a:t>
            </a:r>
          </a:p>
          <a:p>
            <a:pPr fontAlgn="base"/>
            <a:r>
              <a:rPr lang="en-GB" dirty="0" smtClean="0"/>
              <a:t>Step 3- Practice open body language</a:t>
            </a:r>
          </a:p>
          <a:p>
            <a:pPr fontAlgn="base"/>
            <a:r>
              <a:rPr lang="en-GB" dirty="0" smtClean="0"/>
              <a:t>Step 4 - Listen as well as talk</a:t>
            </a:r>
          </a:p>
          <a:p>
            <a:pPr fontAlgn="base"/>
            <a:r>
              <a:rPr lang="en-GB" dirty="0" smtClean="0"/>
              <a:t>Step 5 - Attend a public speaking course or lecture </a:t>
            </a:r>
          </a:p>
          <a:p>
            <a:pPr fontAlgn="base"/>
            <a:endParaRPr lang="en-GB" dirty="0" smtClean="0"/>
          </a:p>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5</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sp>
        <p:nvSpPr>
          <p:cNvPr id="3" name="Content Placeholder 2"/>
          <p:cNvSpPr>
            <a:spLocks noGrp="1"/>
          </p:cNvSpPr>
          <p:nvPr>
            <p:ph sz="quarter" idx="1"/>
          </p:nvPr>
        </p:nvSpPr>
        <p:spPr>
          <a:xfrm>
            <a:off x="457200" y="2362200"/>
            <a:ext cx="8229600" cy="3962400"/>
          </a:xfrm>
        </p:spPr>
        <p:txBody>
          <a:bodyPr/>
          <a:lstStyle/>
          <a:p>
            <a:r>
              <a:rPr lang="en-GB" dirty="0" smtClean="0"/>
              <a:t>Now, could you say for yourself that you are a good communicator? Why yes and why not?</a:t>
            </a:r>
          </a:p>
          <a:p>
            <a:r>
              <a:rPr lang="en-GB" dirty="0" smtClean="0"/>
              <a:t>What are the steps you should focus on in the future?</a:t>
            </a:r>
            <a:endParaRPr lang="en-GB" dirty="0"/>
          </a:p>
        </p:txBody>
      </p:sp>
      <p:pic>
        <p:nvPicPr>
          <p:cNvPr id="55297" name="Picture 1" descr="C:\Program Files\Microsoft Office\MEDIA\CAGCAT10\j0299125.wmf"/>
          <p:cNvPicPr>
            <a:picLocks noChangeAspect="1" noChangeArrowheads="1"/>
          </p:cNvPicPr>
          <p:nvPr/>
        </p:nvPicPr>
        <p:blipFill>
          <a:blip r:embed="rId2" cstate="print"/>
          <a:srcRect/>
          <a:stretch>
            <a:fillRect/>
          </a:stretch>
        </p:blipFill>
        <p:spPr bwMode="auto">
          <a:xfrm>
            <a:off x="7315200" y="4038600"/>
            <a:ext cx="1100023" cy="1805026"/>
          </a:xfrm>
          <a:prstGeom prst="rect">
            <a:avLst/>
          </a:prstGeom>
          <a:noFill/>
        </p:spPr>
      </p:pic>
      <p:pic>
        <p:nvPicPr>
          <p:cNvPr id="71682" name="Picture 2" descr="two black and white men having a business meeting"/>
          <p:cNvPicPr>
            <a:picLocks noChangeAspect="1" noChangeArrowheads="1"/>
          </p:cNvPicPr>
          <p:nvPr/>
        </p:nvPicPr>
        <p:blipFill>
          <a:blip r:embed="rId3" cstate="print"/>
          <a:srcRect/>
          <a:stretch>
            <a:fillRect/>
          </a:stretch>
        </p:blipFill>
        <p:spPr bwMode="auto">
          <a:xfrm>
            <a:off x="1524000" y="4266156"/>
            <a:ext cx="1066800" cy="175364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Autofit/>
          </a:bodyPr>
          <a:lstStyle/>
          <a:p>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3200" b="1" dirty="0" smtClean="0"/>
              <a:t>20 Ways to Communicate Effectively With Your Team</a:t>
            </a:r>
            <a:endParaRPr lang="en-GB"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dirty="0"/>
          </a:p>
        </p:txBody>
      </p:sp>
      <p:sp>
        <p:nvSpPr>
          <p:cNvPr id="3" name="Content Placeholder 2"/>
          <p:cNvSpPr>
            <a:spLocks noGrp="1"/>
          </p:cNvSpPr>
          <p:nvPr>
            <p:ph sz="quarter" idx="1"/>
          </p:nvPr>
        </p:nvSpPr>
        <p:spPr>
          <a:xfrm>
            <a:off x="457200" y="1676400"/>
            <a:ext cx="8229600" cy="4648200"/>
          </a:xfrm>
        </p:spPr>
        <p:txBody>
          <a:bodyPr>
            <a:normAutofit lnSpcReduction="10000"/>
          </a:bodyPr>
          <a:lstStyle/>
          <a:p>
            <a:endParaRPr lang="en-GB" dirty="0" smtClean="0"/>
          </a:p>
          <a:p>
            <a:r>
              <a:rPr lang="en-GB" i="1" dirty="0" smtClean="0"/>
              <a:t>“It’s not what you say, but how you say it.” </a:t>
            </a:r>
          </a:p>
          <a:p>
            <a:pPr>
              <a:buNone/>
            </a:pPr>
            <a:endParaRPr lang="en-GB" dirty="0" smtClean="0"/>
          </a:p>
          <a:p>
            <a:r>
              <a:rPr lang="en-GB" dirty="0" smtClean="0"/>
              <a:t>Communication is what separates a poor leader from an exceptional one.</a:t>
            </a:r>
          </a:p>
          <a:p>
            <a:r>
              <a:rPr lang="en-GB" dirty="0" smtClean="0"/>
              <a:t> Having effective communication skills is the key to good leadership.</a:t>
            </a:r>
          </a:p>
          <a:p>
            <a:r>
              <a:rPr lang="en-GB" dirty="0" smtClean="0"/>
              <a:t>When you communicate well with your team, it helps to eliminate misunderstandings and can encourage a healthy and peaceful work environment.</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6</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dirty="0"/>
          </a:p>
        </p:txBody>
      </p:sp>
      <p:sp>
        <p:nvSpPr>
          <p:cNvPr id="4" name="Content Placeholder 3"/>
          <p:cNvSpPr>
            <a:spLocks noGrp="1"/>
          </p:cNvSpPr>
          <p:nvPr>
            <p:ph sz="quarter" idx="1"/>
          </p:nvPr>
        </p:nvSpPr>
        <p:spPr>
          <a:xfrm>
            <a:off x="301752" y="2209800"/>
            <a:ext cx="8503920" cy="3889248"/>
          </a:xfrm>
        </p:spPr>
        <p:txBody>
          <a:bodyPr/>
          <a:lstStyle/>
          <a:p>
            <a:r>
              <a:rPr lang="en-GB" dirty="0" smtClean="0"/>
              <a:t>“Tell me and I forget, teach me and I may remember, involve me and I learn.”</a:t>
            </a:r>
            <a:r>
              <a:rPr lang="en-GB" sz="1800" dirty="0" smtClean="0"/>
              <a:t>Benjamin Franklin</a:t>
            </a:r>
          </a:p>
          <a:p>
            <a:endParaRPr lang="en-GB" sz="1800" dirty="0" smtClean="0"/>
          </a:p>
          <a:p>
            <a:r>
              <a:rPr lang="en-GB" sz="2400" dirty="0" smtClean="0"/>
              <a:t>Do you agree or disagree with this statement and why?</a:t>
            </a:r>
            <a:endParaRPr lang="en-GB" sz="2400" dirty="0"/>
          </a:p>
        </p:txBody>
      </p:sp>
      <p:pic>
        <p:nvPicPr>
          <p:cNvPr id="120835" name="Picture 3" descr="C:\Program Files\Microsoft Office\MEDIA\CAGCAT10\j0234687.gif"/>
          <p:cNvPicPr>
            <a:picLocks noChangeAspect="1" noChangeArrowheads="1" noCrop="1"/>
          </p:cNvPicPr>
          <p:nvPr/>
        </p:nvPicPr>
        <p:blipFill>
          <a:blip r:embed="rId2" cstate="print"/>
          <a:srcRect/>
          <a:stretch>
            <a:fillRect/>
          </a:stretch>
        </p:blipFill>
        <p:spPr bwMode="auto">
          <a:xfrm>
            <a:off x="6096000" y="4876800"/>
            <a:ext cx="1600200" cy="8763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Autofit/>
          </a:bodyPr>
          <a:lstStyle/>
          <a:p>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3200" b="1" dirty="0" smtClean="0"/>
              <a:t>Ways to Communicate Effectively in the Workplace</a:t>
            </a:r>
            <a:endParaRPr lang="en-GB"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sp>
        <p:nvSpPr>
          <p:cNvPr id="3" name="Content Placeholder 2"/>
          <p:cNvSpPr>
            <a:spLocks noGrp="1"/>
          </p:cNvSpPr>
          <p:nvPr>
            <p:ph sz="quarter" idx="1"/>
          </p:nvPr>
        </p:nvSpPr>
        <p:spPr/>
        <p:txBody>
          <a:bodyPr>
            <a:normAutofit lnSpcReduction="10000"/>
          </a:bodyPr>
          <a:lstStyle/>
          <a:p>
            <a:r>
              <a:rPr lang="en-GB" dirty="0" smtClean="0"/>
              <a:t>1. Open Meeting</a:t>
            </a:r>
            <a:endParaRPr lang="en-GB" b="1" dirty="0" smtClean="0"/>
          </a:p>
          <a:p>
            <a:r>
              <a:rPr lang="en-GB" dirty="0" smtClean="0"/>
              <a:t>2. Emails</a:t>
            </a:r>
            <a:endParaRPr lang="en-GB" b="1" dirty="0" smtClean="0"/>
          </a:p>
          <a:p>
            <a:r>
              <a:rPr lang="en-GB" dirty="0" smtClean="0"/>
              <a:t>3. One on One</a:t>
            </a:r>
            <a:endParaRPr lang="en-GB" b="1" dirty="0" smtClean="0"/>
          </a:p>
          <a:p>
            <a:r>
              <a:rPr lang="en-GB" dirty="0" smtClean="0"/>
              <a:t>4. Use Presentations</a:t>
            </a:r>
            <a:endParaRPr lang="en-GB" b="1" dirty="0" smtClean="0"/>
          </a:p>
          <a:p>
            <a:r>
              <a:rPr lang="en-GB" dirty="0" smtClean="0"/>
              <a:t>5. Communication via Training</a:t>
            </a:r>
            <a:endParaRPr lang="en-GB" b="1" dirty="0" smtClean="0"/>
          </a:p>
          <a:p>
            <a:r>
              <a:rPr lang="en-GB" dirty="0" smtClean="0"/>
              <a:t>6. Display Confidence and Seriousness</a:t>
            </a:r>
            <a:endParaRPr lang="en-GB" b="1" dirty="0" smtClean="0"/>
          </a:p>
          <a:p>
            <a:r>
              <a:rPr lang="en-GB" dirty="0" smtClean="0"/>
              <a:t>7. Use Simple Words</a:t>
            </a:r>
            <a:endParaRPr lang="en-GB" b="1" dirty="0" smtClean="0"/>
          </a:p>
          <a:p>
            <a:r>
              <a:rPr lang="en-GB" dirty="0" smtClean="0"/>
              <a:t>8. Use Visuals</a:t>
            </a:r>
            <a:endParaRPr lang="en-GB" b="1" dirty="0" smtClean="0"/>
          </a:p>
          <a:p>
            <a:r>
              <a:rPr lang="en-GB" dirty="0" smtClean="0"/>
              <a:t>9. Listen to Your Team Members</a:t>
            </a:r>
          </a:p>
          <a:p>
            <a:r>
              <a:rPr lang="en-GB" dirty="0" smtClean="0"/>
              <a:t>10. Use Body Language</a:t>
            </a:r>
            <a:endParaRPr lang="en-GB" b="1" dirty="0" smtClean="0"/>
          </a:p>
          <a:p>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7</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dirty="0"/>
          </a:p>
        </p:txBody>
      </p:sp>
      <p:sp>
        <p:nvSpPr>
          <p:cNvPr id="4" name="Content Placeholder 3"/>
          <p:cNvSpPr>
            <a:spLocks noGrp="1"/>
          </p:cNvSpPr>
          <p:nvPr>
            <p:ph sz="quarter" idx="1"/>
          </p:nvPr>
        </p:nvSpPr>
        <p:spPr>
          <a:xfrm>
            <a:off x="301752" y="2209800"/>
            <a:ext cx="8503920" cy="3889248"/>
          </a:xfrm>
        </p:spPr>
        <p:txBody>
          <a:bodyPr/>
          <a:lstStyle/>
          <a:p>
            <a:r>
              <a:rPr lang="en-GB" dirty="0" smtClean="0"/>
              <a:t>Do you already use some of these tips during your communication and which ones?</a:t>
            </a:r>
          </a:p>
          <a:p>
            <a:r>
              <a:rPr lang="en-GB" dirty="0" smtClean="0"/>
              <a:t>Give an example.</a:t>
            </a:r>
            <a:endParaRPr lang="en-GB" dirty="0"/>
          </a:p>
        </p:txBody>
      </p:sp>
      <p:pic>
        <p:nvPicPr>
          <p:cNvPr id="119810" name="Picture 2" descr="C:\Program Files\Microsoft Office\MEDIA\CAGCAT10\j0287005.wmf"/>
          <p:cNvPicPr>
            <a:picLocks noChangeAspect="1" noChangeArrowheads="1"/>
          </p:cNvPicPr>
          <p:nvPr/>
        </p:nvPicPr>
        <p:blipFill>
          <a:blip r:embed="rId2" cstate="print"/>
          <a:srcRect/>
          <a:stretch>
            <a:fillRect/>
          </a:stretch>
        </p:blipFill>
        <p:spPr bwMode="auto">
          <a:xfrm>
            <a:off x="6705600" y="3505200"/>
            <a:ext cx="1358020" cy="233126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3200" b="1" dirty="0" smtClean="0"/>
              <a:t>Ways to Communicate Effectively in the Workplace</a:t>
            </a:r>
            <a:endParaRPr lang="en-GB"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dirty="0"/>
          </a:p>
        </p:txBody>
      </p:sp>
      <p:sp>
        <p:nvSpPr>
          <p:cNvPr id="3" name="Content Placeholder 2"/>
          <p:cNvSpPr>
            <a:spLocks noGrp="1"/>
          </p:cNvSpPr>
          <p:nvPr>
            <p:ph sz="quarter" idx="1"/>
          </p:nvPr>
        </p:nvSpPr>
        <p:spPr>
          <a:xfrm>
            <a:off x="301752" y="1527048"/>
            <a:ext cx="8503920" cy="4721352"/>
          </a:xfrm>
        </p:spPr>
        <p:txBody>
          <a:bodyPr>
            <a:normAutofit lnSpcReduction="10000"/>
          </a:bodyPr>
          <a:lstStyle/>
          <a:p>
            <a:r>
              <a:rPr lang="en-GB" dirty="0" smtClean="0"/>
              <a:t>11. Act Out Your Message</a:t>
            </a:r>
            <a:endParaRPr lang="en-GB" b="1" dirty="0" smtClean="0"/>
          </a:p>
          <a:p>
            <a:r>
              <a:rPr lang="en-GB" dirty="0" smtClean="0"/>
              <a:t>12. Use The Appropriate Tone of Voice</a:t>
            </a:r>
            <a:endParaRPr lang="en-GB" b="1" dirty="0" smtClean="0"/>
          </a:p>
          <a:p>
            <a:r>
              <a:rPr lang="en-GB" dirty="0" smtClean="0"/>
              <a:t>13. Avoid Unnecessary Repetition</a:t>
            </a:r>
            <a:endParaRPr lang="en-GB" b="1" dirty="0" smtClean="0"/>
          </a:p>
          <a:p>
            <a:r>
              <a:rPr lang="en-GB" dirty="0" smtClean="0"/>
              <a:t>14. Create a Receptive Atmosphere</a:t>
            </a:r>
            <a:endParaRPr lang="en-GB" b="1" dirty="0" smtClean="0"/>
          </a:p>
          <a:p>
            <a:r>
              <a:rPr lang="en-GB" dirty="0" smtClean="0"/>
              <a:t>15. Be Humorous</a:t>
            </a:r>
          </a:p>
          <a:p>
            <a:r>
              <a:rPr lang="en-GB" dirty="0" smtClean="0"/>
              <a:t>16. Be Articulate</a:t>
            </a:r>
            <a:endParaRPr lang="en-GB" b="1" dirty="0" smtClean="0"/>
          </a:p>
          <a:p>
            <a:r>
              <a:rPr lang="en-GB" dirty="0" smtClean="0"/>
              <a:t>17. Avoid Mumbling</a:t>
            </a:r>
            <a:endParaRPr lang="en-GB" b="1" dirty="0" smtClean="0"/>
          </a:p>
          <a:p>
            <a:r>
              <a:rPr lang="en-GB" dirty="0" smtClean="0"/>
              <a:t>18. Encourage Feedback</a:t>
            </a:r>
          </a:p>
          <a:p>
            <a:r>
              <a:rPr lang="en-GB" dirty="0" smtClean="0"/>
              <a:t>19. Gesticulate</a:t>
            </a:r>
            <a:endParaRPr lang="en-GB" b="1" dirty="0" smtClean="0"/>
          </a:p>
          <a:p>
            <a:r>
              <a:rPr lang="en-GB" dirty="0" smtClean="0"/>
              <a:t>20. Be Appreciative</a:t>
            </a:r>
            <a:endParaRPr lang="en-GB" b="1" dirty="0" smtClean="0"/>
          </a:p>
          <a:p>
            <a:endParaRPr lang="en-GB" b="1" dirty="0" smtClean="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Self-assessment for speaking</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
        <p:nvSpPr>
          <p:cNvPr id="3" name="Content Placeholder 2"/>
          <p:cNvSpPr>
            <a:spLocks noGrp="1"/>
          </p:cNvSpPr>
          <p:nvPr>
            <p:ph sz="quarter" idx="1"/>
          </p:nvPr>
        </p:nvSpPr>
        <p:spPr>
          <a:xfrm>
            <a:off x="457200" y="2895600"/>
            <a:ext cx="8229600" cy="3429000"/>
          </a:xfrm>
        </p:spPr>
        <p:txBody>
          <a:bodyPr/>
          <a:lstStyle/>
          <a:p>
            <a:r>
              <a:rPr lang="en-GB" dirty="0" smtClean="0"/>
              <a:t>2. After this webinar I will be satisfied if I....</a:t>
            </a:r>
          </a:p>
          <a:p>
            <a:pPr>
              <a:buNone/>
            </a:pPr>
            <a:endParaRPr lang="en-GB" dirty="0"/>
          </a:p>
        </p:txBody>
      </p:sp>
      <p:sp>
        <p:nvSpPr>
          <p:cNvPr id="2050" name="PubOvalCallout"/>
          <p:cNvSpPr>
            <a:spLocks noEditPoints="1" noChangeArrowheads="1"/>
          </p:cNvSpPr>
          <p:nvPr/>
        </p:nvSpPr>
        <p:spPr bwMode="auto">
          <a:xfrm>
            <a:off x="838200" y="4572000"/>
            <a:ext cx="1828800" cy="16002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8</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a:p>
        </p:txBody>
      </p:sp>
      <p:sp>
        <p:nvSpPr>
          <p:cNvPr id="3" name="Content Placeholder 2"/>
          <p:cNvSpPr>
            <a:spLocks noGrp="1"/>
          </p:cNvSpPr>
          <p:nvPr>
            <p:ph sz="quarter" idx="1"/>
          </p:nvPr>
        </p:nvSpPr>
        <p:spPr>
          <a:xfrm>
            <a:off x="457200" y="2286000"/>
            <a:ext cx="8229600" cy="4038600"/>
          </a:xfrm>
        </p:spPr>
        <p:txBody>
          <a:bodyPr/>
          <a:lstStyle/>
          <a:p>
            <a:r>
              <a:rPr lang="en-GB" dirty="0" smtClean="0"/>
              <a:t>Which of these w</a:t>
            </a:r>
            <a:r>
              <a:rPr lang="en-GB" sz="2800" dirty="0" smtClean="0"/>
              <a:t>ays do you use to communicate effectively in the workplace?</a:t>
            </a:r>
          </a:p>
          <a:p>
            <a:r>
              <a:rPr lang="en-GB" sz="2800" dirty="0" smtClean="0"/>
              <a:t> Give the reasons for it.</a:t>
            </a:r>
          </a:p>
          <a:p>
            <a:r>
              <a:rPr lang="en-GB" sz="2800" dirty="0" smtClean="0"/>
              <a:t>Do you have your own ways of improving communication?</a:t>
            </a:r>
          </a:p>
          <a:p>
            <a:endParaRPr lang="en-GB" dirty="0"/>
          </a:p>
        </p:txBody>
      </p:sp>
      <p:pic>
        <p:nvPicPr>
          <p:cNvPr id="51201" name="Picture 1" descr="C:\Program Files\Microsoft Office\MEDIA\CAGCAT10\j0234687.gif"/>
          <p:cNvPicPr>
            <a:picLocks noChangeAspect="1" noChangeArrowheads="1" noCrop="1"/>
          </p:cNvPicPr>
          <p:nvPr/>
        </p:nvPicPr>
        <p:blipFill>
          <a:blip r:embed="rId2" cstate="print"/>
          <a:srcRect/>
          <a:stretch>
            <a:fillRect/>
          </a:stretch>
        </p:blipFill>
        <p:spPr bwMode="auto">
          <a:xfrm>
            <a:off x="7010400" y="5410200"/>
            <a:ext cx="1228725" cy="7239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Autofit/>
          </a:bodyPr>
          <a:lstStyle/>
          <a:p>
            <a:pPr lvl="0"/>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3200" dirty="0" smtClean="0">
                <a:hlinkClick r:id="rId3"/>
              </a:rPr>
              <a:t> </a:t>
            </a:r>
            <a:br>
              <a:rPr lang="en-GB" sz="3200" dirty="0" smtClean="0">
                <a:hlinkClick r:id="rId3"/>
              </a:rPr>
            </a:br>
            <a:r>
              <a:rPr lang="en-GB" sz="3200" dirty="0" smtClean="0">
                <a:hlinkClick r:id="rId3"/>
              </a:rPr>
              <a:t/>
            </a:r>
            <a:br>
              <a:rPr lang="en-GB" sz="3200" dirty="0" smtClean="0">
                <a:hlinkClick r:id="rId3"/>
              </a:rPr>
            </a:br>
            <a:r>
              <a:rPr lang="en-GB" sz="3200" dirty="0" smtClean="0">
                <a:hlinkClick r:id="rId3"/>
              </a:rPr>
              <a:t/>
            </a:r>
            <a:br>
              <a:rPr lang="en-GB" sz="3200" dirty="0" smtClean="0">
                <a:hlinkClick r:id="rId3"/>
              </a:rPr>
            </a:br>
            <a:r>
              <a:rPr lang="en-GB" sz="3200" dirty="0" smtClean="0">
                <a:hlinkClick r:id="rId3"/>
              </a:rPr>
              <a:t/>
            </a:r>
            <a:br>
              <a:rPr lang="en-GB" sz="3200" dirty="0" smtClean="0">
                <a:hlinkClick r:id="rId3"/>
              </a:rPr>
            </a:br>
            <a:r>
              <a:rPr lang="en-GB" sz="3200" dirty="0" smtClean="0">
                <a:hlinkClick r:id="rId3"/>
              </a:rPr>
              <a:t/>
            </a:r>
            <a:br>
              <a:rPr lang="en-GB" sz="3200" dirty="0" smtClean="0">
                <a:hlinkClick r:id="rId3"/>
              </a:rPr>
            </a:br>
            <a:r>
              <a:rPr lang="en-GB" sz="3200" dirty="0" smtClean="0">
                <a:hlinkClick r:id="rId3"/>
              </a:rPr>
              <a:t/>
            </a:r>
            <a:br>
              <a:rPr lang="en-GB" sz="3200" dirty="0" smtClean="0">
                <a:hlinkClick r:id="rId3"/>
              </a:rPr>
            </a:br>
            <a:r>
              <a:rPr lang="en-GB" sz="3200" dirty="0" smtClean="0">
                <a:hlinkClick r:id="rId3"/>
              </a:rPr>
              <a:t/>
            </a:r>
            <a:br>
              <a:rPr lang="en-GB" sz="3200" dirty="0" smtClean="0">
                <a:hlinkClick r:id="rId3"/>
              </a:rPr>
            </a:br>
            <a:r>
              <a:rPr lang="en-GB" sz="3200" b="1" dirty="0" smtClean="0"/>
              <a:t>Tips to improve oral communication</a:t>
            </a:r>
            <a:endParaRPr lang="en-GB"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
        <p:nvSpPr>
          <p:cNvPr id="3" name="Content Placeholder 2"/>
          <p:cNvSpPr>
            <a:spLocks noGrp="1"/>
          </p:cNvSpPr>
          <p:nvPr>
            <p:ph sz="quarter" idx="1"/>
          </p:nvPr>
        </p:nvSpPr>
        <p:spPr>
          <a:xfrm>
            <a:off x="457200" y="1600200"/>
            <a:ext cx="8229600" cy="4724400"/>
          </a:xfrm>
        </p:spPr>
        <p:txBody>
          <a:bodyPr>
            <a:normAutofit fontScale="92500" lnSpcReduction="10000"/>
          </a:bodyPr>
          <a:lstStyle/>
          <a:p>
            <a:pPr lvl="1" fontAlgn="base">
              <a:buNone/>
            </a:pPr>
            <a:endParaRPr lang="en-GB" sz="2000" dirty="0" smtClean="0"/>
          </a:p>
          <a:p>
            <a:pPr fontAlgn="base"/>
            <a:r>
              <a:rPr lang="en-GB" sz="2800" dirty="0" smtClean="0"/>
              <a:t>1. Improve your pronunciation. Choose one standard accent (American, British or Australian) and attempt to imitate the pronunciation. </a:t>
            </a:r>
            <a:endParaRPr lang="en-GB" sz="2400" dirty="0" smtClean="0"/>
          </a:p>
          <a:p>
            <a:pPr fontAlgn="base"/>
            <a:r>
              <a:rPr lang="en-GB" sz="2400" dirty="0" smtClean="0"/>
              <a:t>2. </a:t>
            </a:r>
            <a:r>
              <a:rPr lang="en-GB" sz="2800" dirty="0" smtClean="0"/>
              <a:t>Build your vocabulary. Memorize words that are important for you. </a:t>
            </a:r>
            <a:endParaRPr lang="en-GB" sz="2000" dirty="0" smtClean="0"/>
          </a:p>
          <a:p>
            <a:pPr fontAlgn="base"/>
            <a:r>
              <a:rPr lang="en-GB" sz="2800" dirty="0" smtClean="0"/>
              <a:t>3. Learn and practice transitional phrases. Phrases that connect thoughts and ideas can improve the flow of your speech. </a:t>
            </a:r>
          </a:p>
          <a:p>
            <a:pPr fontAlgn="base">
              <a:buNone/>
            </a:pPr>
            <a:r>
              <a:rPr lang="en-GB" sz="2800" dirty="0" smtClean="0"/>
              <a:t>"I usually work on Fridays; however, I am normally free on Saturdays.“</a:t>
            </a:r>
          </a:p>
          <a:p>
            <a:pPr fontAlgn="base"/>
            <a:r>
              <a:rPr lang="en-GB" sz="2800" dirty="0" smtClean="0"/>
              <a:t>4. Practice with native speakers if you have a chance</a:t>
            </a:r>
            <a:endParaRPr lang="en-GB" sz="2400" dirty="0" smtClean="0"/>
          </a:p>
          <a:p>
            <a:pPr fontAlgn="base"/>
            <a:endParaRPr lang="en-GB" sz="2400" dirty="0" smtClean="0"/>
          </a:p>
          <a:p>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Quiz 5</a:t>
            </a:r>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pic>
        <p:nvPicPr>
          <p:cNvPr id="1026" name="Picture 2" descr="C:\Program Files\Microsoft Office\MEDIA\CAGCAT10\j0195384.wmf"/>
          <p:cNvPicPr>
            <a:picLocks noChangeAspect="1" noChangeArrowheads="1"/>
          </p:cNvPicPr>
          <p:nvPr/>
        </p:nvPicPr>
        <p:blipFill>
          <a:blip r:embed="rId2" cstate="print"/>
          <a:srcRect/>
          <a:stretch>
            <a:fillRect/>
          </a:stretch>
        </p:blipFill>
        <p:spPr bwMode="auto">
          <a:xfrm>
            <a:off x="2057400" y="1905000"/>
            <a:ext cx="4800600" cy="36576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9</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sp>
        <p:nvSpPr>
          <p:cNvPr id="3" name="Content Placeholder 2"/>
          <p:cNvSpPr>
            <a:spLocks noGrp="1"/>
          </p:cNvSpPr>
          <p:nvPr>
            <p:ph sz="quarter" idx="1"/>
          </p:nvPr>
        </p:nvSpPr>
        <p:spPr>
          <a:xfrm>
            <a:off x="457200" y="2514600"/>
            <a:ext cx="8229600" cy="3810000"/>
          </a:xfrm>
        </p:spPr>
        <p:txBody>
          <a:bodyPr/>
          <a:lstStyle/>
          <a:p>
            <a:r>
              <a:rPr lang="en-GB" dirty="0" smtClean="0"/>
              <a:t>Do you have a problem to communicate with your colleagues at work? Give the reasons for your response.</a:t>
            </a:r>
            <a:endParaRPr lang="en-GB" dirty="0"/>
          </a:p>
        </p:txBody>
      </p:sp>
      <p:pic>
        <p:nvPicPr>
          <p:cNvPr id="48129" name="Picture 1" descr="C:\Program Files\Microsoft Office\MEDIA\CAGCAT10\j0149481.wmf"/>
          <p:cNvPicPr>
            <a:picLocks noChangeAspect="1" noChangeArrowheads="1"/>
          </p:cNvPicPr>
          <p:nvPr/>
        </p:nvPicPr>
        <p:blipFill>
          <a:blip r:embed="rId2" cstate="print"/>
          <a:srcRect/>
          <a:stretch>
            <a:fillRect/>
          </a:stretch>
        </p:blipFill>
        <p:spPr bwMode="auto">
          <a:xfrm>
            <a:off x="6019800" y="3657600"/>
            <a:ext cx="2144162" cy="2178867"/>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r>
              <a:rPr lang="en-GB" sz="3200" b="1" dirty="0" smtClean="0"/>
              <a:t/>
            </a:r>
            <a:br>
              <a:rPr lang="en-GB" sz="3200" b="1" dirty="0" smtClean="0"/>
            </a:br>
            <a:r>
              <a:rPr lang="en-GB" sz="3200" b="1" dirty="0" smtClean="0"/>
              <a:t/>
            </a:r>
            <a:br>
              <a:rPr lang="en-GB" sz="3200" b="1" dirty="0" smtClean="0"/>
            </a:br>
            <a:r>
              <a:rPr lang="en-GB" sz="3200" b="1" dirty="0" smtClean="0"/>
              <a:t/>
            </a:r>
            <a:br>
              <a:rPr lang="en-GB" sz="3200" b="1" dirty="0" smtClean="0"/>
            </a:br>
            <a:r>
              <a:rPr lang="en-GB" sz="3200" b="1" dirty="0" smtClean="0"/>
              <a:t> How to Communicate Effectively at Work</a:t>
            </a:r>
            <a:endParaRPr lang="en-GB"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dirty="0"/>
          </a:p>
        </p:txBody>
      </p:sp>
      <p:sp>
        <p:nvSpPr>
          <p:cNvPr id="5" name="Content Placeholder 4"/>
          <p:cNvSpPr>
            <a:spLocks noGrp="1"/>
          </p:cNvSpPr>
          <p:nvPr>
            <p:ph sz="quarter" idx="1"/>
          </p:nvPr>
        </p:nvSpPr>
        <p:spPr>
          <a:xfrm>
            <a:off x="301752" y="1527048"/>
            <a:ext cx="8503920" cy="4797552"/>
          </a:xfrm>
        </p:spPr>
        <p:txBody>
          <a:bodyPr>
            <a:normAutofit fontScale="92500" lnSpcReduction="10000"/>
          </a:bodyPr>
          <a:lstStyle/>
          <a:p>
            <a:pPr lvl="1" fontAlgn="base">
              <a:buNone/>
            </a:pPr>
            <a:endParaRPr lang="en-GB" sz="2000" dirty="0" smtClean="0"/>
          </a:p>
          <a:p>
            <a:pPr fontAlgn="base"/>
            <a:r>
              <a:rPr lang="en-GB" sz="2800" dirty="0" smtClean="0"/>
              <a:t>Be completely honest, even if it doesn't paint you in the best light. </a:t>
            </a:r>
            <a:endParaRPr lang="en-GB" sz="2000" dirty="0" smtClean="0"/>
          </a:p>
          <a:p>
            <a:pPr fontAlgn="base"/>
            <a:r>
              <a:rPr lang="en-GB" sz="2800" dirty="0" smtClean="0"/>
              <a:t>Make yourself aware of how your approach, tone of voice and mannerisms affect your co-workers. </a:t>
            </a:r>
            <a:endParaRPr lang="en-GB" sz="2000" dirty="0" smtClean="0"/>
          </a:p>
          <a:p>
            <a:pPr fontAlgn="base"/>
            <a:r>
              <a:rPr lang="en-GB" sz="2800" dirty="0" smtClean="0"/>
              <a:t>Maintain eye contact with the person to assure them that you are listening attentively. </a:t>
            </a:r>
            <a:endParaRPr lang="en-GB" sz="2000" dirty="0" smtClean="0"/>
          </a:p>
          <a:p>
            <a:pPr fontAlgn="base"/>
            <a:r>
              <a:rPr lang="en-GB" sz="2800" dirty="0" smtClean="0"/>
              <a:t>Leave a line of communication open so you will be able to handle problems before they escalate. </a:t>
            </a:r>
            <a:endParaRPr lang="en-GB" sz="2000" dirty="0" smtClean="0"/>
          </a:p>
          <a:p>
            <a:pPr fontAlgn="base"/>
            <a:r>
              <a:rPr lang="en-GB" sz="2800" dirty="0" smtClean="0"/>
              <a:t>Familiarize yourself with your co-workers' non-verbal signs so you will be able to tailor your behaviour accordingly. </a:t>
            </a:r>
            <a:endParaRPr lang="en-GB" sz="2400" dirty="0" smtClean="0"/>
          </a:p>
          <a:p>
            <a:endParaRPr lang="en-GB" sz="2400" dirty="0" smtClean="0"/>
          </a:p>
          <a:p>
            <a:endParaRPr lang="en-GB" sz="2400" dirty="0" smtClean="0"/>
          </a:p>
          <a:p>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10</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dirty="0"/>
          </a:p>
        </p:txBody>
      </p:sp>
      <p:sp>
        <p:nvSpPr>
          <p:cNvPr id="4" name="Content Placeholder 3"/>
          <p:cNvSpPr>
            <a:spLocks noGrp="1"/>
          </p:cNvSpPr>
          <p:nvPr>
            <p:ph sz="quarter" idx="1"/>
          </p:nvPr>
        </p:nvSpPr>
        <p:spPr>
          <a:xfrm>
            <a:off x="301752" y="2209800"/>
            <a:ext cx="8503920" cy="3889248"/>
          </a:xfrm>
        </p:spPr>
        <p:txBody>
          <a:bodyPr/>
          <a:lstStyle/>
          <a:p>
            <a:r>
              <a:rPr lang="en-GB" dirty="0" smtClean="0"/>
              <a:t>What could be the barriers to effective communication in your opinion? Give an example. </a:t>
            </a:r>
            <a:endParaRPr lang="en-GB" dirty="0"/>
          </a:p>
        </p:txBody>
      </p:sp>
      <p:pic>
        <p:nvPicPr>
          <p:cNvPr id="121858" name="Picture 2" descr="C:\Program Files\Microsoft Office\MEDIA\CAGCAT10\j0195812.wmf"/>
          <p:cNvPicPr>
            <a:picLocks noChangeAspect="1" noChangeArrowheads="1"/>
          </p:cNvPicPr>
          <p:nvPr/>
        </p:nvPicPr>
        <p:blipFill>
          <a:blip r:embed="rId2" cstate="print"/>
          <a:srcRect/>
          <a:stretch>
            <a:fillRect/>
          </a:stretch>
        </p:blipFill>
        <p:spPr bwMode="auto">
          <a:xfrm>
            <a:off x="6248400" y="4114800"/>
            <a:ext cx="1773022" cy="182422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GB" b="1" dirty="0" smtClean="0"/>
              <a:t/>
            </a:r>
            <a:br>
              <a:rPr lang="en-GB" b="1" dirty="0" smtClean="0"/>
            </a:br>
            <a:r>
              <a:rPr lang="en-GB" b="1" dirty="0" smtClean="0"/>
              <a:t/>
            </a:r>
            <a:br>
              <a:rPr lang="en-GB" b="1" dirty="0" smtClean="0"/>
            </a:br>
            <a:r>
              <a:rPr lang="en-GB" dirty="0" smtClean="0"/>
              <a:t/>
            </a:r>
            <a:br>
              <a:rPr lang="en-GB" dirty="0" smtClean="0"/>
            </a:br>
            <a:r>
              <a:rPr lang="en-GB" b="1" dirty="0" smtClean="0"/>
              <a:t>Barriers to effective interpersonal communication</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dirty="0"/>
          </a:p>
        </p:txBody>
      </p:sp>
      <p:sp>
        <p:nvSpPr>
          <p:cNvPr id="3" name="Content Placeholder 2"/>
          <p:cNvSpPr>
            <a:spLocks noGrp="1"/>
          </p:cNvSpPr>
          <p:nvPr>
            <p:ph sz="quarter" idx="1"/>
          </p:nvPr>
        </p:nvSpPr>
        <p:spPr/>
        <p:txBody>
          <a:bodyPr>
            <a:normAutofit/>
          </a:bodyPr>
          <a:lstStyle/>
          <a:p>
            <a:pPr lvl="0"/>
            <a:r>
              <a:rPr lang="en-GB" b="1" dirty="0" smtClean="0"/>
              <a:t>Stress and out-of-control emotion </a:t>
            </a:r>
            <a:endParaRPr lang="en-GB" dirty="0" smtClean="0"/>
          </a:p>
          <a:p>
            <a:pPr lvl="0"/>
            <a:r>
              <a:rPr lang="en-GB" b="1" dirty="0" smtClean="0"/>
              <a:t>Lack of focus</a:t>
            </a:r>
            <a:endParaRPr lang="en-GB" dirty="0" smtClean="0"/>
          </a:p>
          <a:p>
            <a:pPr lvl="0"/>
            <a:r>
              <a:rPr lang="en-GB" b="1" dirty="0" smtClean="0"/>
              <a:t>Inconsistent body language</a:t>
            </a:r>
            <a:endParaRPr lang="en-GB" dirty="0" smtClean="0"/>
          </a:p>
          <a:p>
            <a:pPr lvl="0"/>
            <a:r>
              <a:rPr lang="en-GB" b="1" dirty="0" smtClean="0"/>
              <a:t>Negative body language</a:t>
            </a:r>
          </a:p>
          <a:p>
            <a:pPr lvl="0"/>
            <a:endParaRPr lang="en-GB" dirty="0" smtClean="0"/>
          </a:p>
          <a:p>
            <a:pPr>
              <a:buNone/>
            </a:pPr>
            <a:endParaRPr lang="en-GB" dirty="0"/>
          </a:p>
        </p:txBody>
      </p:sp>
      <p:pic>
        <p:nvPicPr>
          <p:cNvPr id="4" name="Picture 3" descr="http://www.amanet.org/images/shutterstock_public_speaking_tips_for_presentations.jpg"/>
          <p:cNvPicPr/>
          <p:nvPr/>
        </p:nvPicPr>
        <p:blipFill>
          <a:blip r:embed="rId2" cstate="print"/>
          <a:srcRect/>
          <a:stretch>
            <a:fillRect/>
          </a:stretch>
        </p:blipFill>
        <p:spPr bwMode="auto">
          <a:xfrm>
            <a:off x="4800600" y="4419600"/>
            <a:ext cx="22860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11</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dirty="0"/>
          </a:p>
        </p:txBody>
      </p:sp>
      <p:sp>
        <p:nvSpPr>
          <p:cNvPr id="3" name="Content Placeholder 2"/>
          <p:cNvSpPr>
            <a:spLocks noGrp="1"/>
          </p:cNvSpPr>
          <p:nvPr>
            <p:ph sz="quarter" idx="1"/>
          </p:nvPr>
        </p:nvSpPr>
        <p:spPr>
          <a:xfrm>
            <a:off x="457200" y="2286000"/>
            <a:ext cx="8229600" cy="4038600"/>
          </a:xfrm>
        </p:spPr>
        <p:txBody>
          <a:bodyPr/>
          <a:lstStyle/>
          <a:p>
            <a:r>
              <a:rPr lang="en-GB" dirty="0" smtClean="0"/>
              <a:t>What other barriers do you have while you are communicating with others? Give an example.</a:t>
            </a:r>
            <a:endParaRPr lang="en-GB" dirty="0"/>
          </a:p>
        </p:txBody>
      </p:sp>
      <p:pic>
        <p:nvPicPr>
          <p:cNvPr id="57345" name="Picture 1" descr="C:\Program Files\Microsoft Office\MEDIA\CAGCAT10\j0233018.wmf"/>
          <p:cNvPicPr>
            <a:picLocks noChangeAspect="1" noChangeArrowheads="1"/>
          </p:cNvPicPr>
          <p:nvPr/>
        </p:nvPicPr>
        <p:blipFill>
          <a:blip r:embed="rId2" cstate="print"/>
          <a:srcRect/>
          <a:stretch>
            <a:fillRect/>
          </a:stretch>
        </p:blipFill>
        <p:spPr bwMode="auto">
          <a:xfrm>
            <a:off x="6248400" y="4044630"/>
            <a:ext cx="2193202" cy="2227913"/>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Quiz 6</a:t>
            </a:r>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pic>
        <p:nvPicPr>
          <p:cNvPr id="1026" name="Picture 2" descr="C:\Program Files\Microsoft Office\MEDIA\CAGCAT10\j0195384.wmf"/>
          <p:cNvPicPr>
            <a:picLocks noChangeAspect="1" noChangeArrowheads="1"/>
          </p:cNvPicPr>
          <p:nvPr/>
        </p:nvPicPr>
        <p:blipFill>
          <a:blip r:embed="rId2" cstate="print"/>
          <a:srcRect/>
          <a:stretch>
            <a:fillRect/>
          </a:stretch>
        </p:blipFill>
        <p:spPr bwMode="auto">
          <a:xfrm>
            <a:off x="2057400" y="1905000"/>
            <a:ext cx="4800600" cy="36576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Tips for Enhancing Workplace Communication</a:t>
            </a:r>
            <a:endParaRPr lang="en-GB" sz="32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dirty="0"/>
          </a:p>
        </p:txBody>
      </p:sp>
      <p:sp>
        <p:nvSpPr>
          <p:cNvPr id="3" name="Content Placeholder 2"/>
          <p:cNvSpPr>
            <a:spLocks noGrp="1"/>
          </p:cNvSpPr>
          <p:nvPr>
            <p:ph sz="quarter" idx="1"/>
          </p:nvPr>
        </p:nvSpPr>
        <p:spPr>
          <a:xfrm>
            <a:off x="457200" y="1524000"/>
            <a:ext cx="8229600" cy="5105400"/>
          </a:xfrm>
        </p:spPr>
        <p:txBody>
          <a:bodyPr>
            <a:normAutofit fontScale="77500" lnSpcReduction="20000"/>
          </a:bodyPr>
          <a:lstStyle/>
          <a:p>
            <a:r>
              <a:rPr lang="en-GB" dirty="0" smtClean="0"/>
              <a:t>1. Do a Self-Assessment: Assess your own communication knowledge and understanding.</a:t>
            </a:r>
          </a:p>
          <a:p>
            <a:r>
              <a:rPr lang="en-GB" sz="2800" dirty="0" smtClean="0"/>
              <a:t>2. Ask for feedback about your own communication and communication in the workplace. Ask questions like:</a:t>
            </a:r>
          </a:p>
          <a:p>
            <a:pPr lvl="1"/>
            <a:r>
              <a:rPr lang="en-GB" sz="2400" i="1" dirty="0" smtClean="0"/>
              <a:t>When we talk, are you generally clear about what I am saying?</a:t>
            </a:r>
            <a:endParaRPr lang="en-GB" sz="2000" dirty="0" smtClean="0"/>
          </a:p>
          <a:p>
            <a:pPr lvl="1"/>
            <a:r>
              <a:rPr lang="en-GB" sz="2400" i="1" dirty="0" smtClean="0"/>
              <a:t>Do you have any suggestions for how we could communicate better?</a:t>
            </a:r>
            <a:endParaRPr lang="en-GB" dirty="0" smtClean="0"/>
          </a:p>
          <a:p>
            <a:pPr lvl="0"/>
            <a:r>
              <a:rPr lang="en-GB" dirty="0" smtClean="0"/>
              <a:t>3. Know when to get involved: Encourage an environment where the person with the message to send does it directly with the receiver. </a:t>
            </a:r>
          </a:p>
          <a:p>
            <a:pPr lvl="1"/>
            <a:r>
              <a:rPr lang="en-GB" dirty="0" smtClean="0"/>
              <a:t>Resist the temptation to involve yourself in conflicts that do not directly involve you or your responsibilities.</a:t>
            </a:r>
          </a:p>
          <a:p>
            <a:pPr lvl="0"/>
            <a:r>
              <a:rPr lang="en-GB" dirty="0" smtClean="0"/>
              <a:t>4. Seek first to understand: ”Seek to understand before you seek to be understood”. </a:t>
            </a:r>
          </a:p>
          <a:p>
            <a:pPr lvl="0"/>
            <a:r>
              <a:rPr lang="en-GB" dirty="0" smtClean="0"/>
              <a:t>Make a conscious effort to truly listen without preparing your own response in your head while the other person is still talking.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Self-assessment for speaking</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
        <p:nvSpPr>
          <p:cNvPr id="3" name="Content Placeholder 2"/>
          <p:cNvSpPr>
            <a:spLocks noGrp="1"/>
          </p:cNvSpPr>
          <p:nvPr>
            <p:ph sz="quarter" idx="1"/>
          </p:nvPr>
        </p:nvSpPr>
        <p:spPr>
          <a:xfrm>
            <a:off x="457200" y="2438400"/>
            <a:ext cx="8229600" cy="3886200"/>
          </a:xfrm>
        </p:spPr>
        <p:txBody>
          <a:bodyPr/>
          <a:lstStyle/>
          <a:p>
            <a:r>
              <a:rPr lang="en-GB" dirty="0" smtClean="0"/>
              <a:t>3. I hope it will not.....</a:t>
            </a:r>
            <a:endParaRPr lang="en-GB" dirty="0"/>
          </a:p>
        </p:txBody>
      </p:sp>
      <p:sp>
        <p:nvSpPr>
          <p:cNvPr id="3074" name="PubOvalCallout"/>
          <p:cNvSpPr>
            <a:spLocks noEditPoints="1" noChangeArrowheads="1"/>
          </p:cNvSpPr>
          <p:nvPr/>
        </p:nvSpPr>
        <p:spPr bwMode="auto">
          <a:xfrm>
            <a:off x="6096000" y="3886200"/>
            <a:ext cx="1828800" cy="16002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Tips for Enhancing Workplace Communication</a:t>
            </a:r>
            <a:endParaRPr lang="en-GB" sz="32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dirty="0"/>
          </a:p>
        </p:txBody>
      </p:sp>
      <p:sp>
        <p:nvSpPr>
          <p:cNvPr id="3" name="Content Placeholder 2"/>
          <p:cNvSpPr>
            <a:spLocks noGrp="1"/>
          </p:cNvSpPr>
          <p:nvPr>
            <p:ph sz="quarter" idx="1"/>
          </p:nvPr>
        </p:nvSpPr>
        <p:spPr>
          <a:xfrm>
            <a:off x="457200" y="1524000"/>
            <a:ext cx="8229600" cy="4876800"/>
          </a:xfrm>
        </p:spPr>
        <p:txBody>
          <a:bodyPr>
            <a:normAutofit fontScale="85000" lnSpcReduction="10000"/>
          </a:bodyPr>
          <a:lstStyle/>
          <a:p>
            <a:pPr lvl="0"/>
            <a:r>
              <a:rPr lang="en-GB" dirty="0" smtClean="0"/>
              <a:t>5. Be courteous and respectful: Simple courtesy and respect goes a long way when it comes to workplace communications.</a:t>
            </a:r>
          </a:p>
          <a:p>
            <a:pPr lvl="0"/>
            <a:r>
              <a:rPr lang="en-GB" dirty="0" smtClean="0"/>
              <a:t>6. Restate before proceeding: Before explaining your own position, try to paraphrase what the other person is saying into one or two sentences. </a:t>
            </a:r>
          </a:p>
          <a:p>
            <a:pPr lvl="1"/>
            <a:r>
              <a:rPr lang="en-GB" dirty="0" smtClean="0"/>
              <a:t>Start with, "</a:t>
            </a:r>
            <a:r>
              <a:rPr lang="en-GB" i="1" dirty="0" smtClean="0"/>
              <a:t>So what I am hearing you say is</a:t>
            </a:r>
            <a:r>
              <a:rPr lang="en-GB" dirty="0" smtClean="0"/>
              <a:t>..." Have the other person affirm that you correctly received the message or offer adjustments as needed. You may find that you are both on the same wavelength but are having problems communicating your ideas clearly.</a:t>
            </a:r>
          </a:p>
          <a:p>
            <a:pPr lvl="0"/>
            <a:r>
              <a:rPr lang="en-GB" dirty="0" smtClean="0"/>
              <a:t>7. Ask for clarification: If you hear something that confuses you, ask about it. </a:t>
            </a:r>
          </a:p>
          <a:p>
            <a:pPr lvl="0"/>
            <a:r>
              <a:rPr lang="en-GB" dirty="0" smtClean="0"/>
              <a:t>Maybe you missed a detail or maybe you remembered something others forgot. It's important that everyone </a:t>
            </a:r>
            <a:r>
              <a:rPr lang="en-GB" dirty="0" smtClean="0"/>
              <a:t>understands </a:t>
            </a:r>
            <a:r>
              <a:rPr lang="en-GB" dirty="0" smtClean="0"/>
              <a:t>exactly what is going on</a:t>
            </a:r>
          </a:p>
          <a:p>
            <a:endParaRPr lang="en-GB" dirty="0" smtClean="0"/>
          </a:p>
          <a:p>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Tips for Enhancing Workplace Communication</a:t>
            </a:r>
            <a:endParaRPr lang="en-GB" sz="32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dirty="0"/>
          </a:p>
        </p:txBody>
      </p:sp>
      <p:sp>
        <p:nvSpPr>
          <p:cNvPr id="3" name="Content Placeholder 2"/>
          <p:cNvSpPr>
            <a:spLocks noGrp="1"/>
          </p:cNvSpPr>
          <p:nvPr>
            <p:ph sz="quarter" idx="1"/>
          </p:nvPr>
        </p:nvSpPr>
        <p:spPr>
          <a:xfrm>
            <a:off x="457200" y="1447800"/>
            <a:ext cx="8229600" cy="4953000"/>
          </a:xfrm>
        </p:spPr>
        <p:txBody>
          <a:bodyPr>
            <a:normAutofit fontScale="92500" lnSpcReduction="10000"/>
          </a:bodyPr>
          <a:lstStyle/>
          <a:p>
            <a:pPr>
              <a:buNone/>
            </a:pPr>
            <a:endParaRPr lang="en-GB" sz="2000" dirty="0" smtClean="0"/>
          </a:p>
          <a:p>
            <a:pPr lvl="0"/>
            <a:r>
              <a:rPr lang="en-GB" sz="2400" dirty="0" smtClean="0"/>
              <a:t>8. Use “I’ rather than “You”: Start your sentence with "I" so the other person will not become defensive.</a:t>
            </a:r>
          </a:p>
          <a:p>
            <a:pPr lvl="1"/>
            <a:r>
              <a:rPr lang="en-GB" sz="1900" dirty="0" smtClean="0"/>
              <a:t>Instead of saying, "</a:t>
            </a:r>
            <a:r>
              <a:rPr lang="en-GB" sz="1900" i="1" dirty="0" smtClean="0"/>
              <a:t>You disrespected me when you didn’t ask for my input on that decision</a:t>
            </a:r>
            <a:r>
              <a:rPr lang="en-GB" sz="1900" dirty="0" smtClean="0"/>
              <a:t>”</a:t>
            </a:r>
          </a:p>
          <a:p>
            <a:pPr lvl="1"/>
            <a:r>
              <a:rPr lang="en-GB" sz="1900" dirty="0" smtClean="0"/>
              <a:t>Say, “</a:t>
            </a:r>
            <a:r>
              <a:rPr lang="en-GB" sz="1900" i="1" dirty="0" smtClean="0"/>
              <a:t>I felt a lack respect when l heard a decision was made and I was not included in the decision-making process.</a:t>
            </a:r>
            <a:r>
              <a:rPr lang="en-GB" sz="1900" dirty="0" smtClean="0"/>
              <a:t>”</a:t>
            </a:r>
          </a:p>
          <a:p>
            <a:r>
              <a:rPr lang="en-GB" sz="2400" dirty="0" smtClean="0"/>
              <a:t>9. Be specific and avoid absolutes like “never” and “always</a:t>
            </a:r>
          </a:p>
          <a:p>
            <a:pPr lvl="1"/>
            <a:r>
              <a:rPr lang="en-GB" sz="2400" dirty="0" smtClean="0"/>
              <a:t> "</a:t>
            </a:r>
            <a:r>
              <a:rPr lang="en-GB" sz="1900" i="1" dirty="0" smtClean="0"/>
              <a:t>I am never included in marketing decisions around here</a:t>
            </a:r>
            <a:r>
              <a:rPr lang="en-GB" sz="1900" dirty="0" smtClean="0"/>
              <a:t>" is not as effective as "</a:t>
            </a:r>
            <a:r>
              <a:rPr lang="en-GB" sz="1900" i="1" dirty="0" smtClean="0"/>
              <a:t>I wish I had been invited to the marketing meeting this morning</a:t>
            </a:r>
            <a:r>
              <a:rPr lang="en-GB" sz="1900" dirty="0" smtClean="0"/>
              <a:t>."</a:t>
            </a:r>
          </a:p>
          <a:p>
            <a:r>
              <a:rPr lang="en-GB" sz="2400" dirty="0" smtClean="0"/>
              <a:t>10. Depersonalize conflicts:</a:t>
            </a:r>
          </a:p>
          <a:p>
            <a:pPr lvl="1"/>
            <a:r>
              <a:rPr lang="en-GB" sz="2400" dirty="0" smtClean="0"/>
              <a:t> </a:t>
            </a:r>
            <a:r>
              <a:rPr lang="en-GB" sz="1900" dirty="0" smtClean="0"/>
              <a:t>Instead of a "me versus you" mentality, try to maintain an "us versus the problem" scenario. This is not only a more professional approach, but it will improve productivity and is in the best interests of everyone</a:t>
            </a:r>
            <a:r>
              <a:rPr lang="en-GB" sz="2400" dirty="0" smtClean="0"/>
              <a:t>.</a:t>
            </a:r>
          </a:p>
          <a:p>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12</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52</a:t>
            </a:fld>
            <a:endParaRPr lang="en-US" dirty="0"/>
          </a:p>
        </p:txBody>
      </p:sp>
      <p:sp>
        <p:nvSpPr>
          <p:cNvPr id="4" name="Content Placeholder 3"/>
          <p:cNvSpPr>
            <a:spLocks noGrp="1"/>
          </p:cNvSpPr>
          <p:nvPr>
            <p:ph sz="quarter" idx="1"/>
          </p:nvPr>
        </p:nvSpPr>
        <p:spPr>
          <a:xfrm>
            <a:off x="301752" y="2514600"/>
            <a:ext cx="8503920" cy="3584448"/>
          </a:xfrm>
        </p:spPr>
        <p:txBody>
          <a:bodyPr/>
          <a:lstStyle/>
          <a:p>
            <a:r>
              <a:rPr lang="en-GB" dirty="0" smtClean="0"/>
              <a:t>Which tips are the most useful for you?</a:t>
            </a:r>
          </a:p>
          <a:p>
            <a:r>
              <a:rPr lang="en-GB" dirty="0" smtClean="0"/>
              <a:t> Which ones are you going to use to improve your communication skills? Give an example.</a:t>
            </a:r>
            <a:endParaRPr lang="en-GB" dirty="0"/>
          </a:p>
        </p:txBody>
      </p:sp>
      <p:pic>
        <p:nvPicPr>
          <p:cNvPr id="122882" name="Picture 2" descr="C:\Program Files\Microsoft Office\MEDIA\CAGCAT10\j0195812.wmf"/>
          <p:cNvPicPr>
            <a:picLocks noChangeAspect="1" noChangeArrowheads="1"/>
          </p:cNvPicPr>
          <p:nvPr/>
        </p:nvPicPr>
        <p:blipFill>
          <a:blip r:embed="rId2" cstate="print"/>
          <a:srcRect/>
          <a:stretch>
            <a:fillRect/>
          </a:stretch>
        </p:blipFill>
        <p:spPr bwMode="auto">
          <a:xfrm>
            <a:off x="6781800" y="4191000"/>
            <a:ext cx="1773022" cy="1824228"/>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GB" sz="3200" b="1" dirty="0" smtClean="0"/>
              <a:t/>
            </a:r>
            <a:br>
              <a:rPr lang="en-GB" sz="3200" b="1" dirty="0" smtClean="0"/>
            </a:br>
            <a:r>
              <a:rPr lang="en-GB" sz="3200" b="1" dirty="0" smtClean="0"/>
              <a:t>Tips for Enhancing Workplace Communication</a:t>
            </a:r>
            <a:endParaRPr lang="en-GB" sz="32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dirty="0"/>
          </a:p>
        </p:txBody>
      </p:sp>
      <p:sp>
        <p:nvSpPr>
          <p:cNvPr id="3" name="Content Placeholder 2"/>
          <p:cNvSpPr>
            <a:spLocks noGrp="1"/>
          </p:cNvSpPr>
          <p:nvPr>
            <p:ph sz="quarter" idx="1"/>
          </p:nvPr>
        </p:nvSpPr>
        <p:spPr>
          <a:xfrm>
            <a:off x="457200" y="1676400"/>
            <a:ext cx="8229600" cy="4800600"/>
          </a:xfrm>
        </p:spPr>
        <p:txBody>
          <a:bodyPr>
            <a:normAutofit fontScale="85000" lnSpcReduction="10000"/>
          </a:bodyPr>
          <a:lstStyle/>
          <a:p>
            <a:r>
              <a:rPr lang="en-GB" dirty="0" smtClean="0"/>
              <a:t>11.Avoid “Why” questions: When asking a question in general conversation, avoid starting it with "why" because it can be taken as a personal criticism or challenge </a:t>
            </a:r>
          </a:p>
          <a:p>
            <a:pPr lvl="1"/>
            <a:r>
              <a:rPr lang="en-GB" dirty="0" smtClean="0"/>
              <a:t>Instead, say “</a:t>
            </a:r>
            <a:r>
              <a:rPr lang="en-GB" i="1" dirty="0" smtClean="0"/>
              <a:t>I really want to understand this …</a:t>
            </a:r>
            <a:r>
              <a:rPr lang="en-GB" dirty="0" smtClean="0"/>
              <a:t>”</a:t>
            </a:r>
          </a:p>
          <a:p>
            <a:pPr lvl="0"/>
            <a:r>
              <a:rPr lang="en-GB" dirty="0" smtClean="0"/>
              <a:t>12.Avoid making assumptions: </a:t>
            </a:r>
          </a:p>
          <a:p>
            <a:pPr lvl="1"/>
            <a:r>
              <a:rPr lang="en-GB" dirty="0" smtClean="0"/>
              <a:t>Instead, be committed to getting the facts. </a:t>
            </a:r>
          </a:p>
          <a:p>
            <a:pPr lvl="0"/>
            <a:r>
              <a:rPr lang="en-GB" dirty="0" smtClean="0"/>
              <a:t>13.Notice and match language:</a:t>
            </a:r>
          </a:p>
          <a:p>
            <a:pPr lvl="1"/>
            <a:r>
              <a:rPr lang="en-GB" dirty="0" smtClean="0"/>
              <a:t> Using similar words can help create harmony in the exchange and makes the person you are communicating with feel like you are on the same page. You can choose to match nonverbal gestures as well. Be aware that body language can also communicate a lot.</a:t>
            </a:r>
          </a:p>
          <a:p>
            <a:pPr lvl="0"/>
            <a:r>
              <a:rPr lang="en-GB" dirty="0" smtClean="0"/>
              <a:t>14.Allow for a cooling-off period:</a:t>
            </a:r>
          </a:p>
          <a:p>
            <a:pPr lvl="1"/>
            <a:r>
              <a:rPr lang="en-GB" dirty="0" smtClean="0"/>
              <a:t> If you try to communicate when angry, you will likely be ineffective. Take a deep breath, walk away if you </a:t>
            </a:r>
            <a:r>
              <a:rPr lang="en-GB" dirty="0" smtClean="0"/>
              <a:t>can </a:t>
            </a:r>
            <a:r>
              <a:rPr lang="en-GB" dirty="0" smtClean="0"/>
              <a:t>and come back a few moments later when you are calmer.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GB" sz="3200" b="1" dirty="0" smtClean="0"/>
              <a:t/>
            </a:r>
            <a:br>
              <a:rPr lang="en-GB" sz="3200" b="1" dirty="0" smtClean="0"/>
            </a:br>
            <a:r>
              <a:rPr lang="en-GB" sz="3200" b="1" dirty="0" smtClean="0"/>
              <a:t>Tips for Enhancing Workplace Communication</a:t>
            </a:r>
            <a:endParaRPr lang="en-GB" sz="32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dirty="0"/>
          </a:p>
        </p:txBody>
      </p:sp>
      <p:sp>
        <p:nvSpPr>
          <p:cNvPr id="3" name="Content Placeholder 2"/>
          <p:cNvSpPr>
            <a:spLocks noGrp="1"/>
          </p:cNvSpPr>
          <p:nvPr>
            <p:ph sz="quarter" idx="1"/>
          </p:nvPr>
        </p:nvSpPr>
        <p:spPr>
          <a:xfrm>
            <a:off x="457200" y="1905000"/>
            <a:ext cx="8229600" cy="4419600"/>
          </a:xfrm>
        </p:spPr>
        <p:txBody>
          <a:bodyPr>
            <a:normAutofit fontScale="85000" lnSpcReduction="20000"/>
          </a:bodyPr>
          <a:lstStyle/>
          <a:p>
            <a:pPr lvl="0"/>
            <a:r>
              <a:rPr lang="en-GB" dirty="0" smtClean="0"/>
              <a:t>15. Choose an appropriate time and place:</a:t>
            </a:r>
          </a:p>
          <a:p>
            <a:pPr lvl="1"/>
            <a:r>
              <a:rPr lang="en-GB" dirty="0" smtClean="0"/>
              <a:t>Confronting a colleague who is with a client or working on a deadline is unfair and unprofessional. Pick a time when you are both free to concentrate on the problem and its resolution.</a:t>
            </a:r>
          </a:p>
          <a:p>
            <a:endParaRPr lang="en-GB" dirty="0" smtClean="0"/>
          </a:p>
          <a:p>
            <a:pPr lvl="0"/>
            <a:r>
              <a:rPr lang="en-GB" dirty="0" smtClean="0"/>
              <a:t>Respond. Don’t react. Be patient:</a:t>
            </a:r>
          </a:p>
          <a:p>
            <a:pPr lvl="1"/>
            <a:r>
              <a:rPr lang="en-GB" dirty="0" smtClean="0"/>
              <a:t>You may have the best idea, but not everyone may understand it the first time. Accept that sometimes the same question may be asked more than once or that a colleague may forget a deadline unless reminded.</a:t>
            </a:r>
          </a:p>
          <a:p>
            <a:pPr lvl="0"/>
            <a:endParaRPr lang="en-GB" dirty="0" smtClean="0"/>
          </a:p>
          <a:p>
            <a:pPr lvl="0"/>
            <a:r>
              <a:rPr lang="en-GB" dirty="0" smtClean="0"/>
              <a:t>Don't express an opinion as a fact:</a:t>
            </a:r>
          </a:p>
          <a:p>
            <a:pPr lvl="1"/>
            <a:r>
              <a:rPr lang="en-GB" dirty="0" smtClean="0"/>
              <a:t>You may hate orange text on green, but that’s an opinion: unless you can cite a legitimate reason for your concern.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GB" sz="3200" b="1" dirty="0" smtClean="0"/>
              <a:t/>
            </a:r>
            <a:br>
              <a:rPr lang="en-GB" sz="3200" b="1" dirty="0" smtClean="0"/>
            </a:br>
            <a:r>
              <a:rPr lang="en-GB" sz="3200" b="1" dirty="0" smtClean="0"/>
              <a:t>Tips for Enhancing Workplace Communication</a:t>
            </a:r>
            <a:endParaRPr lang="en-GB" sz="32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dirty="0"/>
          </a:p>
        </p:txBody>
      </p:sp>
      <p:sp>
        <p:nvSpPr>
          <p:cNvPr id="3" name="Content Placeholder 2"/>
          <p:cNvSpPr>
            <a:spLocks noGrp="1"/>
          </p:cNvSpPr>
          <p:nvPr>
            <p:ph sz="quarter" idx="1"/>
          </p:nvPr>
        </p:nvSpPr>
        <p:spPr>
          <a:xfrm>
            <a:off x="457200" y="1905000"/>
            <a:ext cx="8229600" cy="4419600"/>
          </a:xfrm>
        </p:spPr>
        <p:txBody>
          <a:bodyPr>
            <a:normAutofit fontScale="92500"/>
          </a:bodyPr>
          <a:lstStyle/>
          <a:p>
            <a:pPr lvl="0"/>
            <a:r>
              <a:rPr lang="en-GB" dirty="0" smtClean="0"/>
              <a:t>Explain your reasons: </a:t>
            </a:r>
          </a:p>
          <a:p>
            <a:pPr lvl="1"/>
            <a:r>
              <a:rPr lang="en-GB" dirty="0" smtClean="0"/>
              <a:t>If you have a strong opinion, explain why you feel this way. This will allow others to evaluate your comments more effectively</a:t>
            </a:r>
          </a:p>
          <a:p>
            <a:pPr lvl="0"/>
            <a:r>
              <a:rPr lang="en-GB" dirty="0" smtClean="0"/>
              <a:t>Compliment another's idea</a:t>
            </a:r>
          </a:p>
          <a:p>
            <a:pPr lvl="1"/>
            <a:r>
              <a:rPr lang="en-GB" dirty="0" smtClean="0"/>
              <a:t>Rather than jumping into critical mode when someone shares an idea, even if you don’t think it would work, look for a valid element that could be usable in another form and focus on that.</a:t>
            </a:r>
          </a:p>
          <a:p>
            <a:pPr lvl="0"/>
            <a:r>
              <a:rPr lang="en-GB" dirty="0" smtClean="0"/>
              <a:t>Don't interrupt</a:t>
            </a:r>
          </a:p>
          <a:p>
            <a:pPr lvl="1"/>
            <a:r>
              <a:rPr lang="en-GB" dirty="0" smtClean="0"/>
              <a:t>Let the person completely communicate his/her idea before offering any feedback. If the idea is simply a non-starter, be sure to critique the idea, not the person.</a:t>
            </a:r>
          </a:p>
          <a:p>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13</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56</a:t>
            </a:fld>
            <a:endParaRPr lang="en-US" dirty="0"/>
          </a:p>
        </p:txBody>
      </p:sp>
      <p:sp>
        <p:nvSpPr>
          <p:cNvPr id="4" name="Content Placeholder 3"/>
          <p:cNvSpPr>
            <a:spLocks noGrp="1"/>
          </p:cNvSpPr>
          <p:nvPr>
            <p:ph sz="quarter" idx="1"/>
          </p:nvPr>
        </p:nvSpPr>
        <p:spPr>
          <a:xfrm>
            <a:off x="301752" y="2057400"/>
            <a:ext cx="8503920" cy="4041648"/>
          </a:xfrm>
        </p:spPr>
        <p:txBody>
          <a:bodyPr/>
          <a:lstStyle/>
          <a:p>
            <a:r>
              <a:rPr lang="en-GB" dirty="0" smtClean="0"/>
              <a:t>Have you even been or had the similar situation?</a:t>
            </a:r>
          </a:p>
          <a:p>
            <a:r>
              <a:rPr lang="en-GB" dirty="0" smtClean="0"/>
              <a:t>Give an example to support your response.</a:t>
            </a:r>
            <a:endParaRPr lang="en-GB" dirty="0"/>
          </a:p>
        </p:txBody>
      </p:sp>
      <p:pic>
        <p:nvPicPr>
          <p:cNvPr id="5" name="Picture 4" descr="http://img-aws.ehowcdn.com/105x70/ds-photo/60/215/fotolia_2683636_XS.jpg">
            <a:hlinkClick r:id="rId2"/>
          </p:cNvPr>
          <p:cNvPicPr/>
          <p:nvPr/>
        </p:nvPicPr>
        <p:blipFill>
          <a:blip r:embed="rId3" cstate="print"/>
          <a:srcRect/>
          <a:stretch>
            <a:fillRect/>
          </a:stretch>
        </p:blipFill>
        <p:spPr bwMode="auto">
          <a:xfrm>
            <a:off x="6096000" y="4343400"/>
            <a:ext cx="20574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Quiz 7</a:t>
            </a:r>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dirty="0"/>
          </a:p>
        </p:txBody>
      </p:sp>
      <p:pic>
        <p:nvPicPr>
          <p:cNvPr id="1026" name="Picture 2" descr="C:\Program Files\Microsoft Office\MEDIA\CAGCAT10\j0195384.wmf"/>
          <p:cNvPicPr>
            <a:picLocks noChangeAspect="1" noChangeArrowheads="1"/>
          </p:cNvPicPr>
          <p:nvPr/>
        </p:nvPicPr>
        <p:blipFill>
          <a:blip r:embed="rId2" cstate="print"/>
          <a:srcRect/>
          <a:stretch>
            <a:fillRect/>
          </a:stretch>
        </p:blipFill>
        <p:spPr bwMode="auto">
          <a:xfrm>
            <a:off x="2057400" y="1905000"/>
            <a:ext cx="4800600" cy="36576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sp>
        <p:nvSpPr>
          <p:cNvPr id="3" name="Content Placeholder 2"/>
          <p:cNvSpPr>
            <a:spLocks noGrp="1"/>
          </p:cNvSpPr>
          <p:nvPr>
            <p:ph sz="quarter" idx="1"/>
          </p:nvPr>
        </p:nvSpPr>
        <p:spPr>
          <a:xfrm>
            <a:off x="301752" y="1752600"/>
            <a:ext cx="8503920" cy="4346448"/>
          </a:xfrm>
        </p:spPr>
        <p:txBody>
          <a:bodyPr/>
          <a:lstStyle/>
          <a:p>
            <a:r>
              <a:rPr lang="en-GB" dirty="0" smtClean="0"/>
              <a:t>If you have negative answers:</a:t>
            </a:r>
          </a:p>
          <a:p>
            <a:r>
              <a:rPr lang="en-GB" i="1" dirty="0" smtClean="0"/>
              <a:t>Try to improve your communication skills through some of these tips! </a:t>
            </a:r>
          </a:p>
          <a:p>
            <a:r>
              <a:rPr lang="en-GB" dirty="0" smtClean="0"/>
              <a:t>If you have more positive answers:</a:t>
            </a:r>
          </a:p>
          <a:p>
            <a:r>
              <a:rPr lang="en-GB" i="1" dirty="0" smtClean="0"/>
              <a:t>Keep up doing this way!</a:t>
            </a:r>
            <a:endParaRPr lang="en-GB" i="1" dirty="0"/>
          </a:p>
        </p:txBody>
      </p:sp>
      <p:pic>
        <p:nvPicPr>
          <p:cNvPr id="5" name="Picture 4" descr="http://img-aws.ehowcdn.com/105x70/ds-photo/60/215/fotolia_2683636_XS.jpg">
            <a:hlinkClick r:id="rId2"/>
          </p:cNvPr>
          <p:cNvPicPr/>
          <p:nvPr/>
        </p:nvPicPr>
        <p:blipFill>
          <a:blip r:embed="rId3" cstate="print"/>
          <a:srcRect/>
          <a:stretch>
            <a:fillRect/>
          </a:stretch>
        </p:blipFill>
        <p:spPr bwMode="auto">
          <a:xfrm>
            <a:off x="6096000" y="4343400"/>
            <a:ext cx="20574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09600" y="74613"/>
            <a:ext cx="7772400" cy="1077218"/>
          </a:xfrm>
          <a:prstGeom prst="rect">
            <a:avLst/>
          </a:prstGeom>
          <a:noFill/>
          <a:ln w="12700">
            <a:noFill/>
            <a:miter lim="800000"/>
            <a:headEnd/>
            <a:tailEnd/>
          </a:ln>
        </p:spPr>
        <p:txBody>
          <a:bodyPr wrap="square">
            <a:spAutoFit/>
          </a:bodyPr>
          <a:lstStyle/>
          <a:p>
            <a:r>
              <a:rPr lang="en-US" sz="3200" b="1" i="1" dirty="0">
                <a:solidFill>
                  <a:schemeClr val="tx2"/>
                </a:solidFill>
              </a:rPr>
              <a:t>How to Improve Existing Level of</a:t>
            </a:r>
            <a:br>
              <a:rPr lang="en-US" sz="3200" b="1" i="1" dirty="0">
                <a:solidFill>
                  <a:schemeClr val="tx2"/>
                </a:solidFill>
              </a:rPr>
            </a:br>
            <a:r>
              <a:rPr lang="en-US" sz="3200" b="1" i="1" dirty="0">
                <a:solidFill>
                  <a:schemeClr val="tx2"/>
                </a:solidFill>
              </a:rPr>
              <a:t>COMMUNICATION?</a:t>
            </a:r>
          </a:p>
        </p:txBody>
      </p:sp>
      <p:sp>
        <p:nvSpPr>
          <p:cNvPr id="28675" name="Rectangle 5"/>
          <p:cNvSpPr>
            <a:spLocks noChangeArrowheads="1"/>
          </p:cNvSpPr>
          <p:nvPr/>
        </p:nvSpPr>
        <p:spPr bwMode="auto">
          <a:xfrm>
            <a:off x="1143000" y="2057400"/>
            <a:ext cx="5105400" cy="3662541"/>
          </a:xfrm>
          <a:prstGeom prst="rect">
            <a:avLst/>
          </a:prstGeom>
          <a:noFill/>
          <a:ln w="12700">
            <a:noFill/>
            <a:miter lim="800000"/>
            <a:headEnd/>
            <a:tailEnd/>
          </a:ln>
        </p:spPr>
        <p:txBody>
          <a:bodyPr wrap="square">
            <a:spAutoFit/>
          </a:bodyPr>
          <a:lstStyle/>
          <a:p>
            <a:pPr eaLnBrk="1" hangingPunct="1">
              <a:lnSpc>
                <a:spcPct val="90000"/>
              </a:lnSpc>
              <a:spcBef>
                <a:spcPct val="50000"/>
              </a:spcBef>
              <a:buClr>
                <a:schemeClr val="tx2"/>
              </a:buClr>
              <a:buSzPct val="95000"/>
              <a:buFont typeface="Wingdings" pitchFamily="-107" charset="2"/>
              <a:buChar char="¬"/>
            </a:pPr>
            <a:r>
              <a:rPr lang="en-US" sz="2000" dirty="0">
                <a:cs typeface="Aharoni" pitchFamily="2" charset="-79"/>
              </a:rPr>
              <a:t>IMPROVE </a:t>
            </a:r>
            <a:r>
              <a:rPr lang="en-US" sz="2000" dirty="0" smtClean="0">
                <a:cs typeface="Aharoni" pitchFamily="2" charset="-79"/>
              </a:rPr>
              <a:t>LANGUAGE</a:t>
            </a:r>
            <a:endParaRPr lang="en-US" sz="2000" dirty="0">
              <a:cs typeface="Aharoni" pitchFamily="2" charset="-79"/>
            </a:endParaRPr>
          </a:p>
          <a:p>
            <a:pPr eaLnBrk="1" hangingPunct="1">
              <a:lnSpc>
                <a:spcPct val="90000"/>
              </a:lnSpc>
              <a:spcBef>
                <a:spcPct val="50000"/>
              </a:spcBef>
              <a:buClr>
                <a:schemeClr val="tx2"/>
              </a:buClr>
              <a:buSzPct val="95000"/>
              <a:buFont typeface="Wingdings" pitchFamily="-107" charset="2"/>
              <a:buChar char="¬"/>
            </a:pPr>
            <a:r>
              <a:rPr lang="en-US" sz="2000" dirty="0">
                <a:cs typeface="Aharoni" pitchFamily="2" charset="-79"/>
              </a:rPr>
              <a:t>IMPROVE </a:t>
            </a:r>
            <a:r>
              <a:rPr lang="en-US" sz="2000" dirty="0" smtClean="0">
                <a:cs typeface="Aharoni" pitchFamily="2" charset="-79"/>
              </a:rPr>
              <a:t>PRONUNCIATION</a:t>
            </a:r>
            <a:endParaRPr lang="en-US" sz="2000" dirty="0">
              <a:cs typeface="Aharoni" pitchFamily="2" charset="-79"/>
            </a:endParaRPr>
          </a:p>
          <a:p>
            <a:pPr eaLnBrk="1" hangingPunct="1">
              <a:lnSpc>
                <a:spcPct val="90000"/>
              </a:lnSpc>
              <a:spcBef>
                <a:spcPct val="50000"/>
              </a:spcBef>
              <a:buClr>
                <a:schemeClr val="tx2"/>
              </a:buClr>
              <a:buSzPct val="95000"/>
              <a:buFont typeface="Wingdings" pitchFamily="-107" charset="2"/>
              <a:buChar char="¬"/>
            </a:pPr>
            <a:r>
              <a:rPr lang="en-US" sz="2000" dirty="0">
                <a:cs typeface="Aharoni" pitchFamily="2" charset="-79"/>
              </a:rPr>
              <a:t>WORK ON VOICE </a:t>
            </a:r>
            <a:r>
              <a:rPr lang="en-US" sz="2000" dirty="0" smtClean="0">
                <a:cs typeface="Aharoni" pitchFamily="2" charset="-79"/>
              </a:rPr>
              <a:t>MODULATION</a:t>
            </a:r>
            <a:endParaRPr lang="en-US" sz="2000" dirty="0">
              <a:cs typeface="Aharoni" pitchFamily="2" charset="-79"/>
            </a:endParaRPr>
          </a:p>
          <a:p>
            <a:pPr eaLnBrk="1" hangingPunct="1">
              <a:lnSpc>
                <a:spcPct val="90000"/>
              </a:lnSpc>
              <a:spcBef>
                <a:spcPct val="50000"/>
              </a:spcBef>
              <a:buClr>
                <a:schemeClr val="tx2"/>
              </a:buClr>
              <a:buSzPct val="95000"/>
              <a:buFont typeface="Wingdings" pitchFamily="-107" charset="2"/>
              <a:buChar char="¬"/>
            </a:pPr>
            <a:r>
              <a:rPr lang="en-US" sz="2000" dirty="0">
                <a:cs typeface="Aharoni" pitchFamily="2" charset="-79"/>
              </a:rPr>
              <a:t>WORK ON BODY </a:t>
            </a:r>
            <a:r>
              <a:rPr lang="en-US" sz="2000" dirty="0" smtClean="0">
                <a:cs typeface="Aharoni" pitchFamily="2" charset="-79"/>
              </a:rPr>
              <a:t>LANGUAGE</a:t>
            </a:r>
            <a:endParaRPr lang="en-US" sz="2000" dirty="0">
              <a:cs typeface="Aharoni" pitchFamily="2" charset="-79"/>
            </a:endParaRPr>
          </a:p>
          <a:p>
            <a:pPr eaLnBrk="1" hangingPunct="1">
              <a:lnSpc>
                <a:spcPct val="90000"/>
              </a:lnSpc>
              <a:spcBef>
                <a:spcPct val="50000"/>
              </a:spcBef>
              <a:buClr>
                <a:schemeClr val="tx2"/>
              </a:buClr>
              <a:buSzPct val="95000"/>
              <a:buFont typeface="Wingdings" pitchFamily="-107" charset="2"/>
              <a:buChar char="¬"/>
            </a:pPr>
            <a:r>
              <a:rPr lang="en-US" sz="2000" dirty="0">
                <a:cs typeface="Aharoni" pitchFamily="2" charset="-79"/>
              </a:rPr>
              <a:t>READ MORE</a:t>
            </a:r>
          </a:p>
          <a:p>
            <a:pPr eaLnBrk="1" hangingPunct="1">
              <a:lnSpc>
                <a:spcPct val="90000"/>
              </a:lnSpc>
              <a:spcBef>
                <a:spcPct val="50000"/>
              </a:spcBef>
              <a:buClr>
                <a:schemeClr val="tx2"/>
              </a:buClr>
              <a:buSzPct val="95000"/>
              <a:buFont typeface="Wingdings" pitchFamily="-107" charset="2"/>
              <a:buChar char="¬"/>
            </a:pPr>
            <a:r>
              <a:rPr lang="en-US" sz="2000" dirty="0">
                <a:cs typeface="Aharoni" pitchFamily="2" charset="-79"/>
              </a:rPr>
              <a:t>LISTEN </a:t>
            </a:r>
            <a:r>
              <a:rPr lang="en-US" sz="2000" dirty="0" smtClean="0">
                <a:cs typeface="Aharoni" pitchFamily="2" charset="-79"/>
              </a:rPr>
              <a:t>MORE</a:t>
            </a:r>
          </a:p>
          <a:p>
            <a:pPr>
              <a:lnSpc>
                <a:spcPct val="90000"/>
              </a:lnSpc>
              <a:spcBef>
                <a:spcPct val="50000"/>
              </a:spcBef>
              <a:buClr>
                <a:schemeClr val="tx2"/>
              </a:buClr>
              <a:buSzPct val="95000"/>
              <a:buFont typeface="Wingdings" pitchFamily="-107" charset="2"/>
              <a:buChar char="¬"/>
            </a:pPr>
            <a:r>
              <a:rPr lang="en-US" sz="2000" dirty="0" smtClean="0">
                <a:cs typeface="Aharoni" pitchFamily="2" charset="-79"/>
              </a:rPr>
              <a:t>INTERACT WITH QUALITATIVE PEOPLE</a:t>
            </a:r>
          </a:p>
          <a:p>
            <a:pPr eaLnBrk="1" hangingPunct="1">
              <a:lnSpc>
                <a:spcPct val="90000"/>
              </a:lnSpc>
              <a:spcBef>
                <a:spcPct val="50000"/>
              </a:spcBef>
              <a:buClr>
                <a:schemeClr val="tx2"/>
              </a:buClr>
              <a:buSzPct val="95000"/>
            </a:pPr>
            <a:endParaRPr lang="en-US" sz="2000" dirty="0">
              <a:cs typeface="Aharoni" pitchFamily="2" charset="-79"/>
            </a:endParaRPr>
          </a:p>
        </p:txBody>
      </p:sp>
      <p:pic>
        <p:nvPicPr>
          <p:cNvPr id="28676" name="Picture 6"/>
          <p:cNvPicPr>
            <a:picLocks noChangeAspect="1" noChangeArrowheads="1"/>
          </p:cNvPicPr>
          <p:nvPr/>
        </p:nvPicPr>
        <p:blipFill>
          <a:blip r:embed="rId2" cstate="print"/>
          <a:srcRect/>
          <a:stretch>
            <a:fillRect/>
          </a:stretch>
        </p:blipFill>
        <p:spPr bwMode="auto">
          <a:xfrm>
            <a:off x="7162800" y="4343400"/>
            <a:ext cx="1133123" cy="1266825"/>
          </a:xfrm>
          <a:prstGeom prst="rect">
            <a:avLst/>
          </a:prstGeom>
          <a:noFill/>
          <a:ln w="12700" cap="sq">
            <a:noFill/>
            <a:miter lim="800000"/>
            <a:headEnd type="none" w="sm" len="sm"/>
            <a:tailEnd type="none" w="sm" len="sm"/>
          </a:ln>
        </p:spPr>
      </p:pic>
      <p:sp>
        <p:nvSpPr>
          <p:cNvPr id="5" name="Slide Number Placeholder 4"/>
          <p:cNvSpPr>
            <a:spLocks noGrp="1"/>
          </p:cNvSpPr>
          <p:nvPr>
            <p:ph type="sldNum" sz="quarter" idx="12"/>
          </p:nvPr>
        </p:nvSpPr>
        <p:spPr/>
        <p:txBody>
          <a:bodyPr/>
          <a:lstStyle/>
          <a:p>
            <a:fld id="{B6F15528-21DE-4FAA-801E-634DDDAF4B2B}" type="slidenum">
              <a:rPr lang="en-US" smtClean="0"/>
              <a:pPr/>
              <a:t>59</a:t>
            </a:fld>
            <a:endParaRPr lang="en-US" dirty="0"/>
          </a:p>
        </p:txBody>
      </p:sp>
      <p:pic>
        <p:nvPicPr>
          <p:cNvPr id="45058" name="Picture 2" descr="Image result for clip art businessman"/>
          <p:cNvPicPr>
            <a:picLocks noChangeAspect="1" noChangeArrowheads="1"/>
          </p:cNvPicPr>
          <p:nvPr/>
        </p:nvPicPr>
        <p:blipFill>
          <a:blip r:embed="rId3" cstate="print"/>
          <a:srcRect/>
          <a:stretch>
            <a:fillRect/>
          </a:stretch>
        </p:blipFill>
        <p:spPr bwMode="auto">
          <a:xfrm>
            <a:off x="6858000" y="1447800"/>
            <a:ext cx="1781175" cy="25622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sz="4400" b="1" dirty="0" smtClean="0"/>
              <a:t>Presentation outline</a:t>
            </a:r>
            <a:endParaRPr lang="bs-Latn-BA" sz="4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
        <p:nvSpPr>
          <p:cNvPr id="3" name="Content Placeholder 2"/>
          <p:cNvSpPr>
            <a:spLocks noGrp="1"/>
          </p:cNvSpPr>
          <p:nvPr>
            <p:ph sz="quarter" idx="1"/>
          </p:nvPr>
        </p:nvSpPr>
        <p:spPr/>
        <p:txBody>
          <a:bodyPr>
            <a:normAutofit/>
          </a:bodyPr>
          <a:lstStyle/>
          <a:p>
            <a:pPr>
              <a:buNone/>
            </a:pPr>
            <a:endParaRPr lang="en-GB" dirty="0" smtClean="0"/>
          </a:p>
          <a:p>
            <a:r>
              <a:rPr lang="bs-Latn-BA" sz="3200" dirty="0" smtClean="0"/>
              <a:t>Efficient and Effective Speaking in English</a:t>
            </a:r>
            <a:endParaRPr lang="en-GB" sz="3200" dirty="0" smtClean="0"/>
          </a:p>
          <a:p>
            <a:r>
              <a:rPr lang="en-GB" sz="3200" dirty="0" smtClean="0"/>
              <a:t>Types of Business Communication</a:t>
            </a:r>
          </a:p>
          <a:p>
            <a:r>
              <a:rPr lang="en-GB" sz="3200" dirty="0" smtClean="0"/>
              <a:t>Language Learning Principle</a:t>
            </a:r>
          </a:p>
          <a:p>
            <a:r>
              <a:rPr lang="en-GB" sz="3200" dirty="0" smtClean="0"/>
              <a:t>How to Speak about Advantages and Disadvantages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09600" y="74613"/>
            <a:ext cx="7772400" cy="1077218"/>
          </a:xfrm>
          <a:prstGeom prst="rect">
            <a:avLst/>
          </a:prstGeom>
          <a:noFill/>
          <a:ln w="12700">
            <a:noFill/>
            <a:miter lim="800000"/>
            <a:headEnd/>
            <a:tailEnd/>
          </a:ln>
        </p:spPr>
        <p:txBody>
          <a:bodyPr wrap="square">
            <a:spAutoFit/>
          </a:bodyPr>
          <a:lstStyle/>
          <a:p>
            <a:r>
              <a:rPr lang="en-US" sz="3200" b="1" i="1" dirty="0">
                <a:solidFill>
                  <a:schemeClr val="tx2"/>
                </a:solidFill>
              </a:rPr>
              <a:t>How to Improve Existing Level of</a:t>
            </a:r>
            <a:br>
              <a:rPr lang="en-US" sz="3200" b="1" i="1" dirty="0">
                <a:solidFill>
                  <a:schemeClr val="tx2"/>
                </a:solidFill>
              </a:rPr>
            </a:br>
            <a:r>
              <a:rPr lang="en-US" sz="3200" b="1" i="1" dirty="0">
                <a:solidFill>
                  <a:schemeClr val="tx2"/>
                </a:solidFill>
              </a:rPr>
              <a:t>COMMUNICATION?</a:t>
            </a:r>
          </a:p>
        </p:txBody>
      </p:sp>
      <p:sp>
        <p:nvSpPr>
          <p:cNvPr id="28675" name="Rectangle 5"/>
          <p:cNvSpPr>
            <a:spLocks noChangeArrowheads="1"/>
          </p:cNvSpPr>
          <p:nvPr/>
        </p:nvSpPr>
        <p:spPr bwMode="auto">
          <a:xfrm>
            <a:off x="762000" y="2667000"/>
            <a:ext cx="6477000" cy="2954655"/>
          </a:xfrm>
          <a:prstGeom prst="rect">
            <a:avLst/>
          </a:prstGeom>
          <a:noFill/>
          <a:ln w="12700">
            <a:noFill/>
            <a:miter lim="800000"/>
            <a:headEnd/>
            <a:tailEnd/>
          </a:ln>
        </p:spPr>
        <p:txBody>
          <a:bodyPr wrap="square">
            <a:spAutoFit/>
          </a:bodyPr>
          <a:lstStyle/>
          <a:p>
            <a:pPr eaLnBrk="1" hangingPunct="1">
              <a:lnSpc>
                <a:spcPct val="90000"/>
              </a:lnSpc>
              <a:spcBef>
                <a:spcPct val="50000"/>
              </a:spcBef>
              <a:buClr>
                <a:schemeClr val="tx2"/>
              </a:buClr>
              <a:buSzPct val="95000"/>
              <a:buFont typeface="Wingdings" pitchFamily="-107" charset="2"/>
              <a:buChar char="¬"/>
            </a:pPr>
            <a:r>
              <a:rPr lang="en-US" sz="2000" dirty="0" smtClean="0">
                <a:cs typeface="Aharoni" pitchFamily="2" charset="-79"/>
              </a:rPr>
              <a:t>IMPROVE </a:t>
            </a:r>
            <a:r>
              <a:rPr lang="en-US" sz="2000" dirty="0">
                <a:cs typeface="Aharoni" pitchFamily="2" charset="-79"/>
              </a:rPr>
              <a:t>ON YOU TOPIC OF </a:t>
            </a:r>
            <a:r>
              <a:rPr lang="en-US" sz="2000" dirty="0" smtClean="0">
                <a:cs typeface="Aharoni" pitchFamily="2" charset="-79"/>
              </a:rPr>
              <a:t>DISCUSSION</a:t>
            </a:r>
            <a:endParaRPr lang="en-US" sz="2000" dirty="0">
              <a:cs typeface="Aharoni" pitchFamily="2" charset="-79"/>
            </a:endParaRPr>
          </a:p>
          <a:p>
            <a:pPr eaLnBrk="1" hangingPunct="1">
              <a:lnSpc>
                <a:spcPct val="90000"/>
              </a:lnSpc>
              <a:spcBef>
                <a:spcPct val="50000"/>
              </a:spcBef>
              <a:buClr>
                <a:schemeClr val="tx2"/>
              </a:buClr>
              <a:buSzPct val="95000"/>
              <a:buFont typeface="Wingdings" pitchFamily="-107" charset="2"/>
              <a:buChar char="¬"/>
            </a:pPr>
            <a:r>
              <a:rPr lang="en-US" sz="2000" dirty="0">
                <a:cs typeface="Aharoni" pitchFamily="2" charset="-79"/>
              </a:rPr>
              <a:t>PRACTICE MEDITATION &amp; GOOD </a:t>
            </a:r>
            <a:r>
              <a:rPr lang="en-US" sz="2000" dirty="0" smtClean="0">
                <a:cs typeface="Aharoni" pitchFamily="2" charset="-79"/>
              </a:rPr>
              <a:t>THOUGHTS</a:t>
            </a:r>
            <a:endParaRPr lang="en-US" sz="2000" dirty="0">
              <a:cs typeface="Aharoni" pitchFamily="2" charset="-79"/>
            </a:endParaRPr>
          </a:p>
          <a:p>
            <a:pPr eaLnBrk="1" hangingPunct="1">
              <a:lnSpc>
                <a:spcPct val="90000"/>
              </a:lnSpc>
              <a:spcBef>
                <a:spcPct val="50000"/>
              </a:spcBef>
              <a:buClr>
                <a:schemeClr val="tx2"/>
              </a:buClr>
              <a:buSzPct val="95000"/>
              <a:buFont typeface="Wingdings" pitchFamily="-107" charset="2"/>
              <a:buChar char="¬"/>
            </a:pPr>
            <a:r>
              <a:rPr lang="en-US" sz="2000" dirty="0">
                <a:cs typeface="Aharoni" pitchFamily="2" charset="-79"/>
              </a:rPr>
              <a:t>THINK AND </a:t>
            </a:r>
            <a:r>
              <a:rPr lang="en-US" sz="2000" dirty="0" smtClean="0">
                <a:cs typeface="Aharoni" pitchFamily="2" charset="-79"/>
              </a:rPr>
              <a:t>SPEAK</a:t>
            </a:r>
            <a:endParaRPr lang="en-US" sz="2000" dirty="0">
              <a:cs typeface="Aharoni" pitchFamily="2" charset="-79"/>
            </a:endParaRPr>
          </a:p>
          <a:p>
            <a:pPr eaLnBrk="1" hangingPunct="1">
              <a:lnSpc>
                <a:spcPct val="90000"/>
              </a:lnSpc>
              <a:spcBef>
                <a:spcPct val="50000"/>
              </a:spcBef>
              <a:buClr>
                <a:schemeClr val="tx2"/>
              </a:buClr>
              <a:buSzPct val="95000"/>
              <a:buFont typeface="Wingdings" pitchFamily="-107" charset="2"/>
              <a:buChar char="¬"/>
            </a:pPr>
            <a:r>
              <a:rPr lang="en-US" sz="2000" dirty="0">
                <a:cs typeface="Aharoni" pitchFamily="2" charset="-79"/>
              </a:rPr>
              <a:t>DO NOT SPEAK TOO </a:t>
            </a:r>
            <a:r>
              <a:rPr lang="en-US" sz="2000" dirty="0" smtClean="0">
                <a:cs typeface="Aharoni" pitchFamily="2" charset="-79"/>
              </a:rPr>
              <a:t>FAST</a:t>
            </a:r>
            <a:endParaRPr lang="en-US" sz="2000" dirty="0">
              <a:cs typeface="Aharoni" pitchFamily="2" charset="-79"/>
            </a:endParaRPr>
          </a:p>
          <a:p>
            <a:pPr eaLnBrk="1" hangingPunct="1">
              <a:lnSpc>
                <a:spcPct val="90000"/>
              </a:lnSpc>
              <a:spcBef>
                <a:spcPct val="50000"/>
              </a:spcBef>
              <a:buClr>
                <a:schemeClr val="tx2"/>
              </a:buClr>
              <a:buSzPct val="95000"/>
              <a:buFont typeface="Wingdings" pitchFamily="-107" charset="2"/>
              <a:buChar char="¬"/>
            </a:pPr>
            <a:r>
              <a:rPr lang="en-US" sz="2000" dirty="0">
                <a:cs typeface="Aharoni" pitchFamily="2" charset="-79"/>
              </a:rPr>
              <a:t>USE SIMPLE </a:t>
            </a:r>
            <a:r>
              <a:rPr lang="en-US" sz="2000" dirty="0" smtClean="0">
                <a:cs typeface="Aharoni" pitchFamily="2" charset="-79"/>
              </a:rPr>
              <a:t>VOCABULARY</a:t>
            </a:r>
            <a:endParaRPr lang="en-US" sz="2000" dirty="0">
              <a:cs typeface="Aharoni" pitchFamily="2" charset="-79"/>
            </a:endParaRPr>
          </a:p>
          <a:p>
            <a:pPr eaLnBrk="1" hangingPunct="1">
              <a:lnSpc>
                <a:spcPct val="90000"/>
              </a:lnSpc>
              <a:spcBef>
                <a:spcPct val="50000"/>
              </a:spcBef>
              <a:buClr>
                <a:schemeClr val="tx2"/>
              </a:buClr>
              <a:buSzPct val="95000"/>
              <a:buFont typeface="Wingdings" pitchFamily="-107" charset="2"/>
              <a:buChar char="¬"/>
            </a:pPr>
            <a:r>
              <a:rPr lang="en-US" sz="2000" dirty="0">
                <a:cs typeface="Aharoni" pitchFamily="2" charset="-79"/>
              </a:rPr>
              <a:t>DO NOT SPEAK ONLY TO IMPRESS </a:t>
            </a:r>
            <a:r>
              <a:rPr lang="en-US" sz="2000" dirty="0" smtClean="0">
                <a:cs typeface="Aharoni" pitchFamily="2" charset="-79"/>
              </a:rPr>
              <a:t>SOMEONE</a:t>
            </a:r>
            <a:endParaRPr lang="en-US" sz="2000" dirty="0">
              <a:cs typeface="Aharoni" pitchFamily="2" charset="-79"/>
            </a:endParaRPr>
          </a:p>
          <a:p>
            <a:pPr eaLnBrk="1" hangingPunct="1">
              <a:lnSpc>
                <a:spcPct val="90000"/>
              </a:lnSpc>
              <a:spcBef>
                <a:spcPct val="50000"/>
              </a:spcBef>
              <a:buClr>
                <a:schemeClr val="tx2"/>
              </a:buClr>
              <a:buSzPct val="95000"/>
              <a:buFont typeface="Wingdings" pitchFamily="-107" charset="2"/>
              <a:buChar char="¬"/>
            </a:pPr>
            <a:r>
              <a:rPr lang="en-US" sz="2000" dirty="0">
                <a:cs typeface="Aharoni" pitchFamily="2" charset="-79"/>
              </a:rPr>
              <a:t>LOOK PRESENTABLE AND </a:t>
            </a:r>
            <a:r>
              <a:rPr lang="en-US" sz="2000" dirty="0" smtClean="0">
                <a:cs typeface="Aharoni" pitchFamily="2" charset="-79"/>
              </a:rPr>
              <a:t>CONFIDENT</a:t>
            </a:r>
            <a:endParaRPr lang="en-US" sz="2000" dirty="0">
              <a:cs typeface="Aharoni" pitchFamily="2" charset="-79"/>
            </a:endParaRPr>
          </a:p>
        </p:txBody>
      </p:sp>
      <p:pic>
        <p:nvPicPr>
          <p:cNvPr id="28676" name="Picture 6"/>
          <p:cNvPicPr>
            <a:picLocks noChangeAspect="1" noChangeArrowheads="1"/>
          </p:cNvPicPr>
          <p:nvPr/>
        </p:nvPicPr>
        <p:blipFill>
          <a:blip r:embed="rId2" cstate="print"/>
          <a:srcRect/>
          <a:stretch>
            <a:fillRect/>
          </a:stretch>
        </p:blipFill>
        <p:spPr bwMode="auto">
          <a:xfrm>
            <a:off x="7239000" y="1676400"/>
            <a:ext cx="1133123" cy="1266825"/>
          </a:xfrm>
          <a:prstGeom prst="rect">
            <a:avLst/>
          </a:prstGeom>
          <a:noFill/>
          <a:ln w="12700" cap="sq">
            <a:noFill/>
            <a:miter lim="800000"/>
            <a:headEnd type="none" w="sm" len="sm"/>
            <a:tailEnd type="none" w="sm" len="sm"/>
          </a:ln>
        </p:spPr>
      </p:pic>
      <p:sp>
        <p:nvSpPr>
          <p:cNvPr id="5" name="Slide Number Placeholder 4"/>
          <p:cNvSpPr>
            <a:spLocks noGrp="1"/>
          </p:cNvSpPr>
          <p:nvPr>
            <p:ph type="sldNum" sz="quarter" idx="12"/>
          </p:nvPr>
        </p:nvSpPr>
        <p:spPr/>
        <p:txBody>
          <a:bodyPr/>
          <a:lstStyle/>
          <a:p>
            <a:fld id="{B6F15528-21DE-4FAA-801E-634DDDAF4B2B}" type="slidenum">
              <a:rPr lang="en-US" smtClean="0"/>
              <a:pPr/>
              <a:t>60</a:t>
            </a:fld>
            <a:endParaRPr lang="en-US" dirty="0"/>
          </a:p>
        </p:txBody>
      </p:sp>
      <p:pic>
        <p:nvPicPr>
          <p:cNvPr id="44034" name="Picture 2" descr="Image result for clip art businessman"/>
          <p:cNvPicPr>
            <a:picLocks noChangeAspect="1" noChangeArrowheads="1"/>
          </p:cNvPicPr>
          <p:nvPr/>
        </p:nvPicPr>
        <p:blipFill>
          <a:blip r:embed="rId3" cstate="print"/>
          <a:srcRect/>
          <a:stretch>
            <a:fillRect/>
          </a:stretch>
        </p:blipFill>
        <p:spPr bwMode="auto">
          <a:xfrm>
            <a:off x="7010400" y="3581400"/>
            <a:ext cx="1781175" cy="2562226"/>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14</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61</a:t>
            </a:fld>
            <a:endParaRPr lang="en-US" dirty="0"/>
          </a:p>
        </p:txBody>
      </p:sp>
      <p:sp>
        <p:nvSpPr>
          <p:cNvPr id="4" name="Content Placeholder 3"/>
          <p:cNvSpPr>
            <a:spLocks noGrp="1"/>
          </p:cNvSpPr>
          <p:nvPr>
            <p:ph sz="quarter" idx="1"/>
          </p:nvPr>
        </p:nvSpPr>
        <p:spPr>
          <a:xfrm>
            <a:off x="301752" y="2209800"/>
            <a:ext cx="8503920" cy="3889248"/>
          </a:xfrm>
        </p:spPr>
        <p:txBody>
          <a:bodyPr/>
          <a:lstStyle/>
          <a:p>
            <a:r>
              <a:rPr lang="en-US" sz="2800" dirty="0" smtClean="0">
                <a:solidFill>
                  <a:schemeClr val="tx2"/>
                </a:solidFill>
              </a:rPr>
              <a:t>How DO you  improve your existing level of</a:t>
            </a:r>
            <a:br>
              <a:rPr lang="en-US" sz="2800" dirty="0" smtClean="0">
                <a:solidFill>
                  <a:schemeClr val="tx2"/>
                </a:solidFill>
              </a:rPr>
            </a:br>
            <a:r>
              <a:rPr lang="en-US" sz="2800" dirty="0" smtClean="0">
                <a:solidFill>
                  <a:schemeClr val="tx2"/>
                </a:solidFill>
              </a:rPr>
              <a:t>communication?</a:t>
            </a:r>
          </a:p>
          <a:p>
            <a:r>
              <a:rPr lang="en-US" sz="2800" dirty="0" smtClean="0">
                <a:solidFill>
                  <a:schemeClr val="tx2"/>
                </a:solidFill>
              </a:rPr>
              <a:t>Give reasons and details to support your response.</a:t>
            </a:r>
            <a:endParaRPr lang="en-US" sz="2800" dirty="0">
              <a:solidFill>
                <a:schemeClr val="tx2"/>
              </a:solidFill>
            </a:endParaRPr>
          </a:p>
        </p:txBody>
      </p:sp>
      <p:pic>
        <p:nvPicPr>
          <p:cNvPr id="5122" name="Picture 2" descr="C:\Program Files\Microsoft Office\MEDIA\CAGCAT10\j0217698.wmf"/>
          <p:cNvPicPr>
            <a:picLocks noChangeAspect="1" noChangeArrowheads="1"/>
          </p:cNvPicPr>
          <p:nvPr/>
        </p:nvPicPr>
        <p:blipFill>
          <a:blip r:embed="rId2" cstate="print"/>
          <a:srcRect/>
          <a:stretch>
            <a:fillRect/>
          </a:stretch>
        </p:blipFill>
        <p:spPr bwMode="auto">
          <a:xfrm>
            <a:off x="6629400" y="4191000"/>
            <a:ext cx="1747418" cy="1693469"/>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sz="4400" b="1" dirty="0" smtClean="0"/>
              <a:t>Presentation outline</a:t>
            </a:r>
            <a:endParaRPr lang="bs-Latn-BA" sz="4400" b="1"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62</a:t>
            </a:fld>
            <a:endParaRPr lang="en-US" dirty="0"/>
          </a:p>
        </p:txBody>
      </p:sp>
      <p:sp>
        <p:nvSpPr>
          <p:cNvPr id="3" name="Content Placeholder 2"/>
          <p:cNvSpPr>
            <a:spLocks noGrp="1"/>
          </p:cNvSpPr>
          <p:nvPr>
            <p:ph sz="quarter" idx="1"/>
          </p:nvPr>
        </p:nvSpPr>
        <p:spPr/>
        <p:txBody>
          <a:bodyPr>
            <a:normAutofit/>
          </a:bodyPr>
          <a:lstStyle/>
          <a:p>
            <a:pPr>
              <a:buNone/>
            </a:pPr>
            <a:endParaRPr lang="en-GB" dirty="0" smtClean="0"/>
          </a:p>
          <a:p>
            <a:r>
              <a:rPr lang="en-GB" sz="3200" dirty="0" smtClean="0"/>
              <a:t>Improving communication skills</a:t>
            </a:r>
          </a:p>
          <a:p>
            <a:r>
              <a:rPr lang="en-GB" sz="3200" dirty="0" smtClean="0"/>
              <a:t>Understanding communication</a:t>
            </a:r>
          </a:p>
          <a:p>
            <a:r>
              <a:rPr lang="en-GB" sz="3200" dirty="0" smtClean="0">
                <a:ea typeface="+mj-ea"/>
                <a:cs typeface="+mj-cs"/>
              </a:rPr>
              <a:t>Verbal communication</a:t>
            </a:r>
            <a:endParaRPr lang="en-GB" sz="3200" dirty="0" smtClean="0"/>
          </a:p>
          <a:p>
            <a:r>
              <a:rPr lang="en-GB" sz="3200" dirty="0" smtClean="0"/>
              <a:t>Non-verbal communication</a:t>
            </a:r>
          </a:p>
          <a:p>
            <a:r>
              <a:rPr lang="en-GB" sz="3200" dirty="0" smtClean="0"/>
              <a:t>The negotiation process</a:t>
            </a:r>
          </a:p>
        </p:txBody>
      </p:sp>
      <p:sp>
        <p:nvSpPr>
          <p:cNvPr id="5" name="Title 1"/>
          <p:cNvSpPr txBox="1">
            <a:spLocks/>
          </p:cNvSpPr>
          <p:nvPr/>
        </p:nvSpPr>
        <p:spPr>
          <a:xfrm>
            <a:off x="609600" y="856488"/>
            <a:ext cx="8229600" cy="1143000"/>
          </a:xfrm>
          <a:prstGeom prst="rect">
            <a:avLst/>
          </a:prstGeom>
        </p:spPr>
        <p:txBody>
          <a:bodyPr vert="horz" lIns="0" rIns="0" bIns="0" anchor="b">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smtClean="0">
                <a:ln>
                  <a:noFill/>
                </a:ln>
                <a:solidFill>
                  <a:schemeClr val="tx2"/>
                </a:solidFill>
                <a:effectLst/>
                <a:uLnTx/>
                <a:uFillTx/>
                <a:latin typeface="+mj-lt"/>
                <a:ea typeface="+mj-ea"/>
                <a:cs typeface="+mj-cs"/>
              </a:rPr>
              <a:t/>
            </a:r>
            <a:br>
              <a:rPr kumimoji="0" lang="en-GB" sz="5000" b="0" i="0" u="none" strike="noStrike" kern="1200" cap="none" spc="0" normalizeH="0" baseline="0" noProof="0" dirty="0" smtClean="0">
                <a:ln>
                  <a:noFill/>
                </a:ln>
                <a:solidFill>
                  <a:schemeClr val="tx2"/>
                </a:solidFill>
                <a:effectLst/>
                <a:uLnTx/>
                <a:uFillTx/>
                <a:latin typeface="+mj-lt"/>
                <a:ea typeface="+mj-ea"/>
                <a:cs typeface="+mj-cs"/>
              </a:rPr>
            </a:br>
            <a:endParaRPr kumimoji="0" lang="en-GB"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15</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dirty="0"/>
          </a:p>
        </p:txBody>
      </p:sp>
      <p:sp>
        <p:nvSpPr>
          <p:cNvPr id="3" name="Content Placeholder 2"/>
          <p:cNvSpPr>
            <a:spLocks noGrp="1"/>
          </p:cNvSpPr>
          <p:nvPr>
            <p:ph sz="quarter" idx="1"/>
          </p:nvPr>
        </p:nvSpPr>
        <p:spPr>
          <a:xfrm>
            <a:off x="457200" y="2286000"/>
            <a:ext cx="8229600" cy="4038600"/>
          </a:xfrm>
        </p:spPr>
        <p:txBody>
          <a:bodyPr/>
          <a:lstStyle/>
          <a:p>
            <a:r>
              <a:rPr lang="en-GB" i="1" dirty="0" smtClean="0"/>
              <a:t>In your opinion what is the best way for improving the communication skills? </a:t>
            </a:r>
          </a:p>
          <a:p>
            <a:r>
              <a:rPr lang="en-GB" i="1" dirty="0" smtClean="0"/>
              <a:t>Give the reasons and details for it.</a:t>
            </a:r>
            <a:endParaRPr lang="en-GB" i="1" dirty="0"/>
          </a:p>
        </p:txBody>
      </p:sp>
      <p:pic>
        <p:nvPicPr>
          <p:cNvPr id="39937" name="Picture 1" descr="C:\Program Files\Microsoft Office\MEDIA\CAGCAT10\j0149481.wmf"/>
          <p:cNvPicPr>
            <a:picLocks noChangeAspect="1" noChangeArrowheads="1"/>
          </p:cNvPicPr>
          <p:nvPr/>
        </p:nvPicPr>
        <p:blipFill>
          <a:blip r:embed="rId2" cstate="print"/>
          <a:srcRect/>
          <a:stretch>
            <a:fillRect/>
          </a:stretch>
        </p:blipFill>
        <p:spPr bwMode="auto">
          <a:xfrm>
            <a:off x="6629400" y="3733800"/>
            <a:ext cx="2144162" cy="2178867"/>
          </a:xfrm>
          <a:prstGeom prst="rect">
            <a:avLst/>
          </a:prstGeom>
          <a:noFill/>
        </p:spPr>
      </p:pic>
      <p:pic>
        <p:nvPicPr>
          <p:cNvPr id="39938" name="Picture 2" descr="Image result for clip art businessman"/>
          <p:cNvPicPr>
            <a:picLocks noChangeAspect="1" noChangeArrowheads="1"/>
          </p:cNvPicPr>
          <p:nvPr/>
        </p:nvPicPr>
        <p:blipFill>
          <a:blip r:embed="rId3" cstate="print"/>
          <a:srcRect/>
          <a:stretch>
            <a:fillRect/>
          </a:stretch>
        </p:blipFill>
        <p:spPr bwMode="auto">
          <a:xfrm>
            <a:off x="590550" y="4191000"/>
            <a:ext cx="2457450" cy="1866901"/>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Improving communication skills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dirty="0"/>
          </a:p>
        </p:txBody>
      </p:sp>
      <p:sp>
        <p:nvSpPr>
          <p:cNvPr id="3" name="Content Placeholder 2"/>
          <p:cNvSpPr>
            <a:spLocks noGrp="1"/>
          </p:cNvSpPr>
          <p:nvPr>
            <p:ph sz="quarter" idx="1"/>
          </p:nvPr>
        </p:nvSpPr>
        <p:spPr/>
        <p:txBody>
          <a:bodyPr>
            <a:normAutofit/>
          </a:bodyPr>
          <a:lstStyle/>
          <a:p>
            <a:r>
              <a:rPr lang="en-GB" dirty="0" smtClean="0"/>
              <a:t>1</a:t>
            </a:r>
            <a:r>
              <a:rPr lang="en-GB" u="sng" dirty="0" smtClean="0"/>
              <a:t>: </a:t>
            </a:r>
            <a:r>
              <a:rPr lang="en-GB" b="1" u="sng" dirty="0" smtClean="0"/>
              <a:t>Be a good listener</a:t>
            </a:r>
          </a:p>
          <a:p>
            <a:pPr fontAlgn="base">
              <a:buNone/>
            </a:pPr>
            <a:r>
              <a:rPr lang="en-GB" dirty="0" smtClean="0"/>
              <a:t>Tips for effective listening</a:t>
            </a:r>
          </a:p>
          <a:p>
            <a:pPr lvl="0" fontAlgn="base"/>
            <a:r>
              <a:rPr lang="en-GB" dirty="0" smtClean="0"/>
              <a:t>Focus fully on the speaker</a:t>
            </a:r>
          </a:p>
          <a:p>
            <a:pPr lvl="0" fontAlgn="base"/>
            <a:r>
              <a:rPr lang="en-GB" dirty="0" smtClean="0"/>
              <a:t>Avoid interrupting </a:t>
            </a:r>
          </a:p>
          <a:p>
            <a:pPr lvl="0" fontAlgn="base"/>
            <a:r>
              <a:rPr lang="en-GB" dirty="0" smtClean="0"/>
              <a:t>Try to set aside judgment</a:t>
            </a:r>
          </a:p>
          <a:p>
            <a:pPr lvl="0" fontAlgn="base"/>
            <a:r>
              <a:rPr lang="en-GB" dirty="0" smtClean="0"/>
              <a:t>Show your interest </a:t>
            </a:r>
          </a:p>
          <a:p>
            <a:r>
              <a:rPr lang="en-GB" dirty="0" smtClean="0"/>
              <a:t>Provide feedback</a:t>
            </a:r>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16</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65</a:t>
            </a:fld>
            <a:endParaRPr lang="en-US" dirty="0"/>
          </a:p>
        </p:txBody>
      </p:sp>
      <p:sp>
        <p:nvSpPr>
          <p:cNvPr id="4" name="Content Placeholder 3"/>
          <p:cNvSpPr>
            <a:spLocks noGrp="1"/>
          </p:cNvSpPr>
          <p:nvPr>
            <p:ph sz="quarter" idx="1"/>
          </p:nvPr>
        </p:nvSpPr>
        <p:spPr>
          <a:xfrm>
            <a:off x="301752" y="2209800"/>
            <a:ext cx="8503920" cy="3889248"/>
          </a:xfrm>
        </p:spPr>
        <p:txBody>
          <a:bodyPr/>
          <a:lstStyle/>
          <a:p>
            <a:r>
              <a:rPr lang="en-GB" dirty="0" smtClean="0"/>
              <a:t>Have you found yourself in some of these tips? </a:t>
            </a:r>
          </a:p>
          <a:p>
            <a:r>
              <a:rPr lang="en-GB" dirty="0" smtClean="0"/>
              <a:t>Are they positive or negative for you? Give an example.</a:t>
            </a:r>
          </a:p>
          <a:p>
            <a:pPr>
              <a:buNone/>
            </a:pPr>
            <a:endParaRPr lang="en-GB" dirty="0"/>
          </a:p>
        </p:txBody>
      </p:sp>
      <p:pic>
        <p:nvPicPr>
          <p:cNvPr id="124930" name="Picture 2" descr="C:\Program Files\Microsoft Office\MEDIA\CAGCAT10\j0149481.wmf"/>
          <p:cNvPicPr>
            <a:picLocks noChangeAspect="1" noChangeArrowheads="1"/>
          </p:cNvPicPr>
          <p:nvPr/>
        </p:nvPicPr>
        <p:blipFill>
          <a:blip r:embed="rId2" cstate="print"/>
          <a:srcRect/>
          <a:stretch>
            <a:fillRect/>
          </a:stretch>
        </p:blipFill>
        <p:spPr bwMode="auto">
          <a:xfrm>
            <a:off x="6019800" y="3962400"/>
            <a:ext cx="2144162" cy="2178867"/>
          </a:xfrm>
          <a:prstGeom prst="rect">
            <a:avLst/>
          </a:prstGeom>
          <a:noFill/>
        </p:spPr>
      </p:pic>
      <p:pic>
        <p:nvPicPr>
          <p:cNvPr id="37890" name="Picture 2" descr="Image result for clipart businesswoman"/>
          <p:cNvPicPr>
            <a:picLocks noChangeAspect="1" noChangeArrowheads="1"/>
          </p:cNvPicPr>
          <p:nvPr/>
        </p:nvPicPr>
        <p:blipFill>
          <a:blip r:embed="rId3" cstate="print"/>
          <a:srcRect/>
          <a:stretch>
            <a:fillRect/>
          </a:stretch>
        </p:blipFill>
        <p:spPr bwMode="auto">
          <a:xfrm>
            <a:off x="762000" y="3733800"/>
            <a:ext cx="1933575" cy="23622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Improving communication skills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dirty="0"/>
          </a:p>
        </p:txBody>
      </p:sp>
      <p:sp>
        <p:nvSpPr>
          <p:cNvPr id="3" name="Content Placeholder 2"/>
          <p:cNvSpPr>
            <a:spLocks noGrp="1"/>
          </p:cNvSpPr>
          <p:nvPr>
            <p:ph sz="quarter" idx="1"/>
          </p:nvPr>
        </p:nvSpPr>
        <p:spPr/>
        <p:txBody>
          <a:bodyPr>
            <a:normAutofit fontScale="92500" lnSpcReduction="10000"/>
          </a:bodyPr>
          <a:lstStyle/>
          <a:p>
            <a:r>
              <a:rPr lang="en-GB" b="1" dirty="0" smtClean="0"/>
              <a:t>2: Pay attention to non-verbal signals</a:t>
            </a:r>
          </a:p>
          <a:p>
            <a:pPr fontAlgn="base">
              <a:buNone/>
            </a:pPr>
            <a:r>
              <a:rPr lang="en-GB" b="1" u="sng" dirty="0" smtClean="0"/>
              <a:t>Tips for improving how you read non-verbal communication</a:t>
            </a:r>
            <a:endParaRPr lang="en-GB" u="sng" dirty="0" smtClean="0"/>
          </a:p>
          <a:p>
            <a:pPr lvl="0"/>
            <a:r>
              <a:rPr lang="en-GB" dirty="0" smtClean="0"/>
              <a:t>Be aware of individual differences</a:t>
            </a:r>
          </a:p>
          <a:p>
            <a:pPr lvl="0"/>
            <a:r>
              <a:rPr lang="en-GB" dirty="0" smtClean="0"/>
              <a:t>Look at non-verbal communication signals as a group </a:t>
            </a:r>
          </a:p>
          <a:p>
            <a:pPr lvl="0"/>
            <a:endParaRPr lang="en-GB" dirty="0" smtClean="0"/>
          </a:p>
          <a:p>
            <a:pPr fontAlgn="base">
              <a:buNone/>
            </a:pPr>
            <a:r>
              <a:rPr lang="en-GB" b="1" u="sng" dirty="0" smtClean="0"/>
              <a:t>Tips for improving how you deliver non-verbal communication</a:t>
            </a:r>
            <a:endParaRPr lang="en-GB" u="sng" dirty="0" smtClean="0"/>
          </a:p>
          <a:p>
            <a:pPr lvl="0"/>
            <a:r>
              <a:rPr lang="en-GB" dirty="0" smtClean="0"/>
              <a:t>Use non-verbal signals that match up with your words </a:t>
            </a:r>
          </a:p>
          <a:p>
            <a:pPr lvl="0"/>
            <a:r>
              <a:rPr lang="en-GB" dirty="0" smtClean="0"/>
              <a:t>Adjust your non-verbal signals according to the context</a:t>
            </a:r>
          </a:p>
          <a:p>
            <a:r>
              <a:rPr lang="en-GB" dirty="0" smtClean="0"/>
              <a:t>Use body language to convey positive feelings </a:t>
            </a:r>
            <a:endParaRPr lang="en-GB"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Quiz 8</a:t>
            </a:r>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dirty="0"/>
          </a:p>
        </p:txBody>
      </p:sp>
      <p:pic>
        <p:nvPicPr>
          <p:cNvPr id="1026" name="Picture 2" descr="C:\Program Files\Microsoft Office\MEDIA\CAGCAT10\j0195384.wmf"/>
          <p:cNvPicPr>
            <a:picLocks noChangeAspect="1" noChangeArrowheads="1"/>
          </p:cNvPicPr>
          <p:nvPr/>
        </p:nvPicPr>
        <p:blipFill>
          <a:blip r:embed="rId2" cstate="print"/>
          <a:srcRect/>
          <a:stretch>
            <a:fillRect/>
          </a:stretch>
        </p:blipFill>
        <p:spPr bwMode="auto">
          <a:xfrm>
            <a:off x="2057400" y="1905000"/>
            <a:ext cx="4800600" cy="36576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GB" dirty="0" smtClean="0"/>
              <a:t>Improving communication skills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dirty="0"/>
          </a:p>
        </p:txBody>
      </p:sp>
      <p:sp>
        <p:nvSpPr>
          <p:cNvPr id="3" name="Content Placeholder 2"/>
          <p:cNvSpPr>
            <a:spLocks noGrp="1"/>
          </p:cNvSpPr>
          <p:nvPr>
            <p:ph sz="quarter" idx="1"/>
          </p:nvPr>
        </p:nvSpPr>
        <p:spPr>
          <a:xfrm>
            <a:off x="457200" y="1600200"/>
            <a:ext cx="8229600" cy="4876800"/>
          </a:xfrm>
        </p:spPr>
        <p:txBody>
          <a:bodyPr>
            <a:normAutofit/>
          </a:bodyPr>
          <a:lstStyle/>
          <a:p>
            <a:r>
              <a:rPr lang="en-GB" sz="2400" dirty="0" smtClean="0"/>
              <a:t>3: </a:t>
            </a:r>
            <a:r>
              <a:rPr lang="en-GB" sz="2400" b="1" u="sng" dirty="0" smtClean="0"/>
              <a:t>Keep stress in check</a:t>
            </a:r>
          </a:p>
          <a:p>
            <a:pPr fontAlgn="base"/>
            <a:r>
              <a:rPr lang="en-GB" sz="2400" dirty="0" smtClean="0"/>
              <a:t>Staying calm under pressure</a:t>
            </a:r>
          </a:p>
          <a:p>
            <a:pPr lvl="0"/>
            <a:r>
              <a:rPr lang="en-GB" sz="2400" dirty="0" smtClean="0"/>
              <a:t>Use stalling </a:t>
            </a:r>
            <a:r>
              <a:rPr lang="en-GB" sz="2400" dirty="0" smtClean="0"/>
              <a:t>or delaying tactics</a:t>
            </a:r>
            <a:r>
              <a:rPr lang="en-GB" sz="2400" dirty="0" smtClean="0"/>
              <a:t> </a:t>
            </a:r>
          </a:p>
          <a:p>
            <a:pPr lvl="0"/>
            <a:r>
              <a:rPr lang="en-GB" sz="2400" dirty="0" smtClean="0"/>
              <a:t>Pause to collect your thoughts</a:t>
            </a:r>
          </a:p>
          <a:p>
            <a:pPr lvl="0"/>
            <a:r>
              <a:rPr lang="en-GB" sz="2400" dirty="0" smtClean="0"/>
              <a:t>Make one point</a:t>
            </a:r>
          </a:p>
          <a:p>
            <a:pPr lvl="0"/>
            <a:r>
              <a:rPr lang="en-GB" sz="2400" dirty="0" smtClean="0"/>
              <a:t>Deliver your words clearly </a:t>
            </a:r>
          </a:p>
          <a:p>
            <a:pPr lvl="0"/>
            <a:r>
              <a:rPr lang="en-GB" sz="2400" dirty="0" smtClean="0"/>
              <a:t>Wrap up with a summary</a:t>
            </a:r>
          </a:p>
          <a:p>
            <a:pPr fontAlgn="base"/>
            <a:r>
              <a:rPr lang="en-GB" sz="2400" dirty="0" smtClean="0"/>
              <a:t>Quick stress relief for effective communication</a:t>
            </a:r>
          </a:p>
          <a:p>
            <a:pPr>
              <a:buNone/>
            </a:pPr>
            <a:endParaRPr lang="en-GB" sz="2400" dirty="0" smtClean="0"/>
          </a:p>
          <a:p>
            <a:endParaRPr lang="en-GB" dirty="0"/>
          </a:p>
        </p:txBody>
      </p:sp>
      <p:pic>
        <p:nvPicPr>
          <p:cNvPr id="29697" name="Picture 1" descr="C:\Program Files\Microsoft Office\MEDIA\CAGCAT10\j0234687.gif"/>
          <p:cNvPicPr>
            <a:picLocks noChangeAspect="1" noChangeArrowheads="1" noCrop="1"/>
          </p:cNvPicPr>
          <p:nvPr/>
        </p:nvPicPr>
        <p:blipFill>
          <a:blip r:embed="rId2" cstate="print"/>
          <a:srcRect/>
          <a:stretch>
            <a:fillRect/>
          </a:stretch>
        </p:blipFill>
        <p:spPr bwMode="auto">
          <a:xfrm>
            <a:off x="7010400" y="5334000"/>
            <a:ext cx="1228725" cy="7239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17</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69</a:t>
            </a:fld>
            <a:endParaRPr lang="en-US" dirty="0"/>
          </a:p>
        </p:txBody>
      </p:sp>
      <p:sp>
        <p:nvSpPr>
          <p:cNvPr id="4" name="Content Placeholder 3"/>
          <p:cNvSpPr>
            <a:spLocks noGrp="1"/>
          </p:cNvSpPr>
          <p:nvPr>
            <p:ph sz="quarter" idx="1"/>
          </p:nvPr>
        </p:nvSpPr>
        <p:spPr>
          <a:xfrm>
            <a:off x="301752" y="2057400"/>
            <a:ext cx="8503920" cy="4041648"/>
          </a:xfrm>
        </p:spPr>
        <p:txBody>
          <a:bodyPr/>
          <a:lstStyle/>
          <a:p>
            <a:r>
              <a:rPr lang="en-GB" dirty="0" smtClean="0"/>
              <a:t>Have you had some other experiences (situations) in dealing with stress during communication?</a:t>
            </a:r>
          </a:p>
          <a:p>
            <a:r>
              <a:rPr lang="en-GB" dirty="0" smtClean="0"/>
              <a:t>Give an example and share with your peers/colleagues.</a:t>
            </a:r>
            <a:endParaRPr lang="en-GB" dirty="0"/>
          </a:p>
        </p:txBody>
      </p:sp>
      <p:pic>
        <p:nvPicPr>
          <p:cNvPr id="125954" name="Picture 2" descr="C:\Program Files\Microsoft Office\MEDIA\CAGCAT10\j0149481.wmf"/>
          <p:cNvPicPr>
            <a:picLocks noChangeAspect="1" noChangeArrowheads="1"/>
          </p:cNvPicPr>
          <p:nvPr/>
        </p:nvPicPr>
        <p:blipFill>
          <a:blip r:embed="rId2" cstate="print"/>
          <a:srcRect/>
          <a:stretch>
            <a:fillRect/>
          </a:stretch>
        </p:blipFill>
        <p:spPr bwMode="auto">
          <a:xfrm>
            <a:off x="6248400" y="3962400"/>
            <a:ext cx="2144162" cy="2178867"/>
          </a:xfrm>
          <a:prstGeom prst="rect">
            <a:avLst/>
          </a:prstGeom>
          <a:noFill/>
        </p:spPr>
      </p:pic>
      <p:pic>
        <p:nvPicPr>
          <p:cNvPr id="33794" name="Picture 2" descr="Image result for clipart stressful situation"/>
          <p:cNvPicPr>
            <a:picLocks noChangeAspect="1" noChangeArrowheads="1"/>
          </p:cNvPicPr>
          <p:nvPr/>
        </p:nvPicPr>
        <p:blipFill>
          <a:blip r:embed="rId3" cstate="print"/>
          <a:srcRect/>
          <a:stretch>
            <a:fillRect/>
          </a:stretch>
        </p:blipFill>
        <p:spPr bwMode="auto">
          <a:xfrm>
            <a:off x="838200" y="4038600"/>
            <a:ext cx="2105025" cy="21717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r>
              <a:rPr lang="en-GB" dirty="0" smtClean="0"/>
              <a:t>Discussion 1- What is communication?</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pic>
        <p:nvPicPr>
          <p:cNvPr id="1027" name="Picture 3" descr="C:\Users\danka\Desktop\Discussion6786.jpg"/>
          <p:cNvPicPr>
            <a:picLocks noGrp="1" noChangeAspect="1" noChangeArrowheads="1"/>
          </p:cNvPicPr>
          <p:nvPr>
            <p:ph sz="quarter" idx="1"/>
          </p:nvPr>
        </p:nvPicPr>
        <p:blipFill>
          <a:blip r:embed="rId2" cstate="print"/>
          <a:stretch>
            <a:fillRect/>
          </a:stretch>
        </p:blipFill>
        <p:spPr bwMode="auto">
          <a:xfrm>
            <a:off x="1611038" y="2136082"/>
            <a:ext cx="5885411" cy="3354185"/>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GB" dirty="0" smtClean="0"/>
              <a:t>Improving communication skills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dirty="0"/>
          </a:p>
        </p:txBody>
      </p:sp>
      <p:sp>
        <p:nvSpPr>
          <p:cNvPr id="3" name="Content Placeholder 2"/>
          <p:cNvSpPr>
            <a:spLocks noGrp="1"/>
          </p:cNvSpPr>
          <p:nvPr>
            <p:ph sz="quarter" idx="1"/>
          </p:nvPr>
        </p:nvSpPr>
        <p:spPr>
          <a:xfrm>
            <a:off x="457200" y="1295400"/>
            <a:ext cx="8229600" cy="5181600"/>
          </a:xfrm>
        </p:spPr>
        <p:txBody>
          <a:bodyPr>
            <a:normAutofit/>
          </a:bodyPr>
          <a:lstStyle/>
          <a:p>
            <a:r>
              <a:rPr lang="en-GB" sz="2400" dirty="0" smtClean="0"/>
              <a:t>3: </a:t>
            </a:r>
            <a:r>
              <a:rPr lang="en-GB" sz="2400" b="1" u="sng" dirty="0" smtClean="0"/>
              <a:t>Keep stress in check</a:t>
            </a:r>
          </a:p>
          <a:p>
            <a:pPr>
              <a:buNone/>
            </a:pPr>
            <a:r>
              <a:rPr lang="en-GB" sz="2400" b="1" u="sng" dirty="0" smtClean="0"/>
              <a:t>To deal with stress during communication:</a:t>
            </a:r>
          </a:p>
          <a:p>
            <a:pPr lvl="0"/>
            <a:r>
              <a:rPr lang="en-GB" sz="2400" dirty="0" smtClean="0"/>
              <a:t>Recognize when you’re becoming stressed</a:t>
            </a:r>
          </a:p>
          <a:p>
            <a:pPr lvl="0"/>
            <a:r>
              <a:rPr lang="en-GB" sz="2400" dirty="0" smtClean="0"/>
              <a:t>Take a moment to calm down </a:t>
            </a:r>
          </a:p>
          <a:p>
            <a:pPr lvl="0"/>
            <a:r>
              <a:rPr lang="en-GB" sz="2400" dirty="0" smtClean="0"/>
              <a:t>Bring your senses to the rescue</a:t>
            </a:r>
          </a:p>
          <a:p>
            <a:pPr lvl="0"/>
            <a:r>
              <a:rPr lang="en-GB" sz="2400" dirty="0" smtClean="0"/>
              <a:t>Look for humour in the situation</a:t>
            </a:r>
          </a:p>
          <a:p>
            <a:pPr lvl="0"/>
            <a:r>
              <a:rPr lang="en-GB" sz="2400" dirty="0" smtClean="0"/>
              <a:t>Be willing to compromise</a:t>
            </a:r>
          </a:p>
          <a:p>
            <a:pPr lvl="0"/>
            <a:r>
              <a:rPr lang="en-GB" sz="2400" dirty="0" smtClean="0"/>
              <a:t>Agree to disagree</a:t>
            </a:r>
          </a:p>
          <a:p>
            <a:endParaRPr lang="en-GB" dirty="0"/>
          </a:p>
        </p:txBody>
      </p:sp>
      <p:pic>
        <p:nvPicPr>
          <p:cNvPr id="32770" name="Picture 2" descr="Image result for clipart stressful situation"/>
          <p:cNvPicPr>
            <a:picLocks noChangeAspect="1" noChangeArrowheads="1"/>
          </p:cNvPicPr>
          <p:nvPr/>
        </p:nvPicPr>
        <p:blipFill>
          <a:blip r:embed="rId2" cstate="print"/>
          <a:srcRect/>
          <a:stretch>
            <a:fillRect/>
          </a:stretch>
        </p:blipFill>
        <p:spPr bwMode="auto">
          <a:xfrm>
            <a:off x="6096000" y="4114800"/>
            <a:ext cx="2343150" cy="1952625"/>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18</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dirty="0"/>
          </a:p>
        </p:txBody>
      </p:sp>
      <p:sp>
        <p:nvSpPr>
          <p:cNvPr id="3" name="Content Placeholder 2"/>
          <p:cNvSpPr>
            <a:spLocks noGrp="1"/>
          </p:cNvSpPr>
          <p:nvPr>
            <p:ph sz="quarter" idx="1"/>
          </p:nvPr>
        </p:nvSpPr>
        <p:spPr>
          <a:xfrm>
            <a:off x="457200" y="2743200"/>
            <a:ext cx="8229600" cy="3581400"/>
          </a:xfrm>
        </p:spPr>
        <p:txBody>
          <a:bodyPr/>
          <a:lstStyle/>
          <a:p>
            <a:r>
              <a:rPr lang="en-GB" dirty="0" smtClean="0"/>
              <a:t>Which methods do you use for overcoming the stress in communication? </a:t>
            </a:r>
          </a:p>
          <a:p>
            <a:r>
              <a:rPr lang="en-GB" dirty="0" smtClean="0"/>
              <a:t>Not only while you are speaking in English, but generally.</a:t>
            </a:r>
            <a:endParaRPr lang="en-GB" dirty="0"/>
          </a:p>
        </p:txBody>
      </p:sp>
      <p:pic>
        <p:nvPicPr>
          <p:cNvPr id="28673" name="Picture 1" descr="C:\Program Files\Microsoft Office\MEDIA\CAGCAT10\j0302953.jpg"/>
          <p:cNvPicPr>
            <a:picLocks noChangeAspect="1" noChangeArrowheads="1"/>
          </p:cNvPicPr>
          <p:nvPr/>
        </p:nvPicPr>
        <p:blipFill>
          <a:blip r:embed="rId2" cstate="print"/>
          <a:srcRect/>
          <a:stretch>
            <a:fillRect/>
          </a:stretch>
        </p:blipFill>
        <p:spPr bwMode="auto">
          <a:xfrm>
            <a:off x="7543800" y="4572000"/>
            <a:ext cx="1305052" cy="1829512"/>
          </a:xfrm>
          <a:prstGeom prst="rect">
            <a:avLst/>
          </a:prstGeom>
          <a:noFill/>
        </p:spPr>
      </p:pic>
      <p:pic>
        <p:nvPicPr>
          <p:cNvPr id="31746" name="Picture 2" descr="Image result for clipart overcoming stressful situation"/>
          <p:cNvPicPr>
            <a:picLocks noChangeAspect="1" noChangeArrowheads="1"/>
          </p:cNvPicPr>
          <p:nvPr/>
        </p:nvPicPr>
        <p:blipFill>
          <a:blip r:embed="rId3" cstate="print"/>
          <a:srcRect/>
          <a:stretch>
            <a:fillRect/>
          </a:stretch>
        </p:blipFill>
        <p:spPr bwMode="auto">
          <a:xfrm>
            <a:off x="609600" y="4648200"/>
            <a:ext cx="1600200" cy="1665663"/>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r>
              <a:rPr lang="en-GB" dirty="0" smtClean="0"/>
              <a:t>Improving communication skills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dirty="0"/>
          </a:p>
        </p:txBody>
      </p:sp>
      <p:sp>
        <p:nvSpPr>
          <p:cNvPr id="3" name="Content Placeholder 2"/>
          <p:cNvSpPr>
            <a:spLocks noGrp="1"/>
          </p:cNvSpPr>
          <p:nvPr>
            <p:ph sz="quarter" idx="1"/>
          </p:nvPr>
        </p:nvSpPr>
        <p:spPr>
          <a:xfrm>
            <a:off x="457200" y="1447800"/>
            <a:ext cx="8229600" cy="4876800"/>
          </a:xfrm>
        </p:spPr>
        <p:txBody>
          <a:bodyPr>
            <a:normAutofit/>
          </a:bodyPr>
          <a:lstStyle/>
          <a:p>
            <a:r>
              <a:rPr lang="en-GB" b="1" dirty="0" smtClean="0"/>
              <a:t>4: Assert yourself</a:t>
            </a:r>
          </a:p>
          <a:p>
            <a:pPr lvl="0"/>
            <a:r>
              <a:rPr lang="en-GB" dirty="0" smtClean="0"/>
              <a:t>Value yourself and your opinions</a:t>
            </a:r>
          </a:p>
          <a:p>
            <a:pPr lvl="0"/>
            <a:r>
              <a:rPr lang="en-GB" dirty="0" smtClean="0"/>
              <a:t>Know your needs and wants </a:t>
            </a:r>
          </a:p>
          <a:p>
            <a:pPr lvl="0"/>
            <a:r>
              <a:rPr lang="en-GB" dirty="0" smtClean="0"/>
              <a:t>Express negative thoughts </a:t>
            </a:r>
          </a:p>
          <a:p>
            <a:pPr lvl="0"/>
            <a:r>
              <a:rPr lang="en-GB" dirty="0" smtClean="0"/>
              <a:t>Receive feedback positively </a:t>
            </a:r>
          </a:p>
          <a:p>
            <a:pPr lvl="0"/>
            <a:r>
              <a:rPr lang="en-GB" dirty="0" smtClean="0"/>
              <a:t>Learn to say “no” </a:t>
            </a:r>
          </a:p>
        </p:txBody>
      </p:sp>
      <p:pic>
        <p:nvPicPr>
          <p:cNvPr id="27649" name="Picture 1" descr="C:\Program Files\Microsoft Office\MEDIA\CAGCAT10\j0287005.wmf"/>
          <p:cNvPicPr>
            <a:picLocks noChangeAspect="1" noChangeArrowheads="1"/>
          </p:cNvPicPr>
          <p:nvPr/>
        </p:nvPicPr>
        <p:blipFill>
          <a:blip r:embed="rId2" cstate="print"/>
          <a:srcRect/>
          <a:stretch>
            <a:fillRect/>
          </a:stretch>
        </p:blipFill>
        <p:spPr bwMode="auto">
          <a:xfrm>
            <a:off x="7315200" y="4038600"/>
            <a:ext cx="1358020" cy="2331267"/>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r>
              <a:rPr lang="en-GB" dirty="0" smtClean="0"/>
              <a:t>Improving communication skills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dirty="0"/>
          </a:p>
        </p:txBody>
      </p:sp>
      <p:sp>
        <p:nvSpPr>
          <p:cNvPr id="3" name="Content Placeholder 2"/>
          <p:cNvSpPr>
            <a:spLocks noGrp="1"/>
          </p:cNvSpPr>
          <p:nvPr>
            <p:ph sz="quarter" idx="1"/>
          </p:nvPr>
        </p:nvSpPr>
        <p:spPr>
          <a:xfrm>
            <a:off x="457200" y="1447800"/>
            <a:ext cx="8229600" cy="4876800"/>
          </a:xfrm>
        </p:spPr>
        <p:txBody>
          <a:bodyPr>
            <a:normAutofit fontScale="92500"/>
          </a:bodyPr>
          <a:lstStyle/>
          <a:p>
            <a:r>
              <a:rPr lang="en-GB" b="1" dirty="0" smtClean="0"/>
              <a:t>4: Assert yourself</a:t>
            </a:r>
          </a:p>
          <a:p>
            <a:pPr fontAlgn="base">
              <a:buNone/>
            </a:pPr>
            <a:r>
              <a:rPr lang="en-GB" b="1" dirty="0" smtClean="0"/>
              <a:t>Developing assertive communication techniques:</a:t>
            </a:r>
            <a:endParaRPr lang="en-GB" dirty="0" smtClean="0"/>
          </a:p>
          <a:p>
            <a:pPr fontAlgn="base"/>
            <a:r>
              <a:rPr lang="en-GB" dirty="0" smtClean="0"/>
              <a:t>Empathetic assertion </a:t>
            </a:r>
          </a:p>
          <a:p>
            <a:pPr lvl="1" fontAlgn="base"/>
            <a:r>
              <a:rPr lang="en-GB" dirty="0" smtClean="0"/>
              <a:t> "I know you've been very busy at work, but I want you to make time for us as well."</a:t>
            </a:r>
          </a:p>
          <a:p>
            <a:pPr lvl="0" fontAlgn="base"/>
            <a:endParaRPr lang="en-GB" dirty="0" smtClean="0"/>
          </a:p>
          <a:p>
            <a:pPr fontAlgn="base"/>
            <a:r>
              <a:rPr lang="en-GB" dirty="0" smtClean="0"/>
              <a:t>Escalating assertion </a:t>
            </a:r>
          </a:p>
          <a:p>
            <a:pPr lvl="1" fontAlgn="base"/>
            <a:r>
              <a:rPr lang="en-GB" dirty="0" smtClean="0"/>
              <a:t> "If you don't abide by the contract, I'll be forced to pursue legal action."</a:t>
            </a:r>
          </a:p>
          <a:p>
            <a:pPr lvl="0" fontAlgn="base"/>
            <a:endParaRPr lang="en-GB" dirty="0" smtClean="0"/>
          </a:p>
          <a:p>
            <a:pPr lvl="0" fontAlgn="base"/>
            <a:r>
              <a:rPr lang="en-GB" dirty="0" smtClean="0"/>
              <a:t>Practice assertiveness </a:t>
            </a:r>
          </a:p>
          <a:p>
            <a:pPr lvl="0"/>
            <a:endParaRPr lang="en-GB"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Quiz 9</a:t>
            </a:r>
            <a:endParaRPr lang="en-GB"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dirty="0"/>
          </a:p>
        </p:txBody>
      </p:sp>
      <p:pic>
        <p:nvPicPr>
          <p:cNvPr id="1026" name="Picture 2" descr="C:\Program Files\Microsoft Office\MEDIA\CAGCAT10\j0195384.wmf"/>
          <p:cNvPicPr>
            <a:picLocks noChangeAspect="1" noChangeArrowheads="1"/>
          </p:cNvPicPr>
          <p:nvPr/>
        </p:nvPicPr>
        <p:blipFill>
          <a:blip r:embed="rId2" cstate="print"/>
          <a:srcRect/>
          <a:stretch>
            <a:fillRect/>
          </a:stretch>
        </p:blipFill>
        <p:spPr bwMode="auto">
          <a:xfrm>
            <a:off x="2057400" y="1905000"/>
            <a:ext cx="4800600" cy="36576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r>
              <a:rPr lang="en-GB" dirty="0" smtClean="0"/>
              <a:t/>
            </a:r>
            <a:br>
              <a:rPr lang="en-GB" dirty="0" smtClean="0"/>
            </a:br>
            <a:r>
              <a:rPr lang="en-GB" b="1" dirty="0" smtClean="0"/>
              <a:t>Understanding communication</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dirty="0"/>
          </a:p>
        </p:txBody>
      </p:sp>
      <p:sp>
        <p:nvSpPr>
          <p:cNvPr id="3" name="Content Placeholder 2"/>
          <p:cNvSpPr>
            <a:spLocks noGrp="1"/>
          </p:cNvSpPr>
          <p:nvPr>
            <p:ph sz="quarter" idx="1"/>
          </p:nvPr>
        </p:nvSpPr>
        <p:spPr>
          <a:xfrm>
            <a:off x="457200" y="1447800"/>
            <a:ext cx="8229600" cy="4876800"/>
          </a:xfrm>
        </p:spPr>
        <p:txBody>
          <a:bodyPr>
            <a:normAutofit/>
          </a:bodyPr>
          <a:lstStyle/>
          <a:p>
            <a:pPr fontAlgn="base">
              <a:buNone/>
            </a:pPr>
            <a:r>
              <a:rPr lang="en-GB" dirty="0" smtClean="0"/>
              <a:t>Useful communication skills for building positive interpersonal relationships include:</a:t>
            </a:r>
          </a:p>
          <a:p>
            <a:pPr lvl="0" fontAlgn="base"/>
            <a:r>
              <a:rPr lang="en-GB" dirty="0" smtClean="0"/>
              <a:t>active listening</a:t>
            </a:r>
          </a:p>
          <a:p>
            <a:pPr lvl="0" fontAlgn="base"/>
            <a:r>
              <a:rPr lang="en-GB" dirty="0" smtClean="0"/>
              <a:t>understanding non-verbal signals</a:t>
            </a:r>
          </a:p>
          <a:p>
            <a:pPr lvl="0" fontAlgn="base"/>
            <a:r>
              <a:rPr lang="en-GB" dirty="0" smtClean="0"/>
              <a:t>maintaining eye contact</a:t>
            </a:r>
          </a:p>
          <a:p>
            <a:pPr lvl="0" fontAlgn="base"/>
            <a:r>
              <a:rPr lang="en-GB" dirty="0" smtClean="0"/>
              <a:t>assertiveness</a:t>
            </a:r>
          </a:p>
          <a:p>
            <a:pPr lvl="0" fontAlgn="base"/>
            <a:r>
              <a:rPr lang="en-GB" dirty="0" smtClean="0"/>
              <a:t>being mindful of people's individual space</a:t>
            </a:r>
          </a:p>
          <a:p>
            <a:pPr lvl="0" fontAlgn="base"/>
            <a:r>
              <a:rPr lang="en-GB" sz="2800" dirty="0" smtClean="0"/>
              <a:t>using positive body language</a:t>
            </a:r>
          </a:p>
          <a:p>
            <a:pPr lvl="0" fontAlgn="base"/>
            <a:r>
              <a:rPr lang="en-GB" sz="2800" dirty="0" smtClean="0"/>
              <a:t>dealing with different points of view</a:t>
            </a:r>
            <a:endParaRPr lang="en-GB" dirty="0" smtClean="0"/>
          </a:p>
          <a:p>
            <a:endParaRPr lang="en-GB"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r>
              <a:rPr lang="en-GB" dirty="0" smtClean="0"/>
              <a:t/>
            </a:r>
            <a:br>
              <a:rPr lang="en-GB" dirty="0" smtClean="0"/>
            </a:br>
            <a:r>
              <a:rPr lang="en-GB" b="1" dirty="0" smtClean="0"/>
              <a:t>Understanding communication</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dirty="0"/>
          </a:p>
        </p:txBody>
      </p:sp>
      <p:sp>
        <p:nvSpPr>
          <p:cNvPr id="3" name="Content Placeholder 2"/>
          <p:cNvSpPr>
            <a:spLocks noGrp="1"/>
          </p:cNvSpPr>
          <p:nvPr>
            <p:ph sz="quarter" idx="1"/>
          </p:nvPr>
        </p:nvSpPr>
        <p:spPr>
          <a:xfrm>
            <a:off x="457200" y="1447800"/>
            <a:ext cx="8229600" cy="4876800"/>
          </a:xfrm>
        </p:spPr>
        <p:txBody>
          <a:bodyPr>
            <a:normAutofit/>
          </a:bodyPr>
          <a:lstStyle/>
          <a:p>
            <a:pPr fontAlgn="base">
              <a:buNone/>
            </a:pPr>
            <a:r>
              <a:rPr lang="en-GB" dirty="0" smtClean="0"/>
              <a:t>Useful communication skills for building positive interpersonal relationships include:</a:t>
            </a:r>
          </a:p>
          <a:p>
            <a:pPr fontAlgn="base">
              <a:buNone/>
            </a:pPr>
            <a:r>
              <a:rPr lang="en-GB" sz="2400" dirty="0" smtClean="0"/>
              <a:t>Personal awareness skills that help with communication include:</a:t>
            </a:r>
          </a:p>
          <a:p>
            <a:pPr lvl="0" fontAlgn="base"/>
            <a:r>
              <a:rPr lang="en-GB" sz="2400" dirty="0" smtClean="0"/>
              <a:t>understanding the benefits of a positive attitude</a:t>
            </a:r>
          </a:p>
          <a:p>
            <a:pPr lvl="0" fontAlgn="base"/>
            <a:r>
              <a:rPr lang="en-GB" sz="2400" dirty="0" smtClean="0"/>
              <a:t>awareness of how others perceive you</a:t>
            </a:r>
          </a:p>
          <a:p>
            <a:pPr lvl="0" fontAlgn="base"/>
            <a:r>
              <a:rPr lang="en-GB" sz="2400" dirty="0" smtClean="0"/>
              <a:t>self-confidence</a:t>
            </a:r>
          </a:p>
          <a:p>
            <a:pPr lvl="0" fontAlgn="base"/>
            <a:r>
              <a:rPr lang="en-GB" sz="2400" dirty="0" smtClean="0"/>
              <a:t>presentation - dressing appropriately for different occasions.</a:t>
            </a:r>
          </a:p>
          <a:p>
            <a:pPr lvl="0" fontAlgn="base"/>
            <a:endParaRPr lang="en-GB" dirty="0" smtClean="0"/>
          </a:p>
          <a:p>
            <a:endParaRPr lang="en-GB"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19</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dirty="0"/>
          </a:p>
        </p:txBody>
      </p:sp>
      <p:sp>
        <p:nvSpPr>
          <p:cNvPr id="3" name="Content Placeholder 2"/>
          <p:cNvSpPr>
            <a:spLocks noGrp="1"/>
          </p:cNvSpPr>
          <p:nvPr>
            <p:ph sz="quarter" idx="1"/>
          </p:nvPr>
        </p:nvSpPr>
        <p:spPr>
          <a:xfrm>
            <a:off x="457200" y="2438400"/>
            <a:ext cx="8229600" cy="3886200"/>
          </a:xfrm>
        </p:spPr>
        <p:txBody>
          <a:bodyPr/>
          <a:lstStyle/>
          <a:p>
            <a:r>
              <a:rPr lang="en-GB" dirty="0" smtClean="0"/>
              <a:t>In your opinion what is verbal communication? Give the reasons for your response.</a:t>
            </a:r>
            <a:endParaRPr lang="en-GB" dirty="0"/>
          </a:p>
        </p:txBody>
      </p:sp>
      <p:pic>
        <p:nvPicPr>
          <p:cNvPr id="6146" name="Picture 2" descr="C:\Program Files\Microsoft Office\MEDIA\CAGCAT10\j0332268.wmf"/>
          <p:cNvPicPr>
            <a:picLocks noChangeAspect="1" noChangeArrowheads="1"/>
          </p:cNvPicPr>
          <p:nvPr/>
        </p:nvPicPr>
        <p:blipFill>
          <a:blip r:embed="rId2" cstate="print"/>
          <a:srcRect/>
          <a:stretch>
            <a:fillRect/>
          </a:stretch>
        </p:blipFill>
        <p:spPr bwMode="auto">
          <a:xfrm>
            <a:off x="6858000" y="4267200"/>
            <a:ext cx="1600200" cy="1808683"/>
          </a:xfrm>
          <a:prstGeom prst="rect">
            <a:avLst/>
          </a:prstGeom>
          <a:noFill/>
        </p:spPr>
      </p:pic>
      <p:pic>
        <p:nvPicPr>
          <p:cNvPr id="25602" name="Picture 2" descr="Image result for clipart verbal communication"/>
          <p:cNvPicPr>
            <a:picLocks noChangeAspect="1" noChangeArrowheads="1"/>
          </p:cNvPicPr>
          <p:nvPr/>
        </p:nvPicPr>
        <p:blipFill>
          <a:blip r:embed="rId3" cstate="print"/>
          <a:srcRect/>
          <a:stretch>
            <a:fillRect/>
          </a:stretch>
        </p:blipFill>
        <p:spPr bwMode="auto">
          <a:xfrm>
            <a:off x="762000" y="4267200"/>
            <a:ext cx="2619375" cy="1743076"/>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78</a:t>
            </a:fld>
            <a:endParaRPr lang="en-US" dirty="0"/>
          </a:p>
        </p:txBody>
      </p:sp>
      <p:sp>
        <p:nvSpPr>
          <p:cNvPr id="3" name="Content Placeholder 2"/>
          <p:cNvSpPr>
            <a:spLocks noGrp="1"/>
          </p:cNvSpPr>
          <p:nvPr>
            <p:ph sz="quarter" idx="1"/>
          </p:nvPr>
        </p:nvSpPr>
        <p:spPr/>
        <p:txBody>
          <a:bodyPr/>
          <a:lstStyle/>
          <a:p>
            <a:r>
              <a:rPr lang="en-GB" b="1" dirty="0" smtClean="0"/>
              <a:t>Spoken or Verbal Communication</a:t>
            </a:r>
            <a:r>
              <a:rPr lang="en-GB" dirty="0" smtClean="0"/>
              <a:t>:</a:t>
            </a:r>
          </a:p>
          <a:p>
            <a:r>
              <a:rPr lang="en-GB" dirty="0" smtClean="0"/>
              <a:t>face-to-face</a:t>
            </a:r>
          </a:p>
          <a:p>
            <a:r>
              <a:rPr lang="en-GB" dirty="0" smtClean="0"/>
              <a:t>telephone</a:t>
            </a:r>
          </a:p>
          <a:p>
            <a:r>
              <a:rPr lang="en-GB" dirty="0" smtClean="0"/>
              <a:t>radio or television </a:t>
            </a:r>
          </a:p>
          <a:p>
            <a:r>
              <a:rPr lang="en-GB" dirty="0" smtClean="0"/>
              <a:t>and other media</a:t>
            </a:r>
            <a:br>
              <a:rPr lang="en-GB" dirty="0" smtClean="0"/>
            </a:br>
            <a:r>
              <a:rPr lang="en-GB" dirty="0" smtClean="0"/>
              <a:t/>
            </a:r>
            <a:br>
              <a:rPr lang="en-GB" dirty="0" smtClean="0"/>
            </a:br>
            <a:endParaRPr lang="en-GB" dirty="0"/>
          </a:p>
        </p:txBody>
      </p:sp>
      <p:pic>
        <p:nvPicPr>
          <p:cNvPr id="4" name="Picture 3" descr="http://www.amanet.org/images/shutterstock_public_speaking_tips_for_presentations.jpg"/>
          <p:cNvPicPr/>
          <p:nvPr/>
        </p:nvPicPr>
        <p:blipFill>
          <a:blip r:embed="rId2" cstate="print"/>
          <a:srcRect/>
          <a:stretch>
            <a:fillRect/>
          </a:stretch>
        </p:blipFill>
        <p:spPr bwMode="auto">
          <a:xfrm>
            <a:off x="4953000" y="4419600"/>
            <a:ext cx="22860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Verbal communication</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79</a:t>
            </a:fld>
            <a:endParaRPr lang="en-US" dirty="0"/>
          </a:p>
        </p:txBody>
      </p:sp>
      <p:sp>
        <p:nvSpPr>
          <p:cNvPr id="3" name="Content Placeholder 2"/>
          <p:cNvSpPr>
            <a:spLocks noGrp="1"/>
          </p:cNvSpPr>
          <p:nvPr>
            <p:ph sz="quarter" idx="1"/>
          </p:nvPr>
        </p:nvSpPr>
        <p:spPr>
          <a:xfrm>
            <a:off x="301752" y="1981200"/>
            <a:ext cx="8503920" cy="4117848"/>
          </a:xfrm>
        </p:spPr>
        <p:txBody>
          <a:bodyPr/>
          <a:lstStyle/>
          <a:p>
            <a:r>
              <a:rPr lang="en-GB" dirty="0" smtClean="0"/>
              <a:t>Using positive language</a:t>
            </a:r>
          </a:p>
          <a:p>
            <a:r>
              <a:rPr lang="en-GB" dirty="0" smtClean="0"/>
              <a:t>Using 'I' statements</a:t>
            </a:r>
          </a:p>
          <a:p>
            <a:r>
              <a:rPr lang="en-GB" dirty="0" smtClean="0"/>
              <a:t>Assertiveness versus aggression</a:t>
            </a:r>
          </a:p>
          <a:p>
            <a:r>
              <a:rPr lang="en-GB" dirty="0" smtClean="0"/>
              <a:t>Speaking style</a:t>
            </a:r>
          </a:p>
          <a:p>
            <a:pPr>
              <a:buNone/>
            </a:pPr>
            <a:endParaRPr lang="en-GB" dirty="0"/>
          </a:p>
        </p:txBody>
      </p:sp>
      <p:pic>
        <p:nvPicPr>
          <p:cNvPr id="4" name="Picture 3" descr="http://www.amanet.org/images/shutterstock_public_speaking_tips_for_presentations.jpg"/>
          <p:cNvPicPr/>
          <p:nvPr/>
        </p:nvPicPr>
        <p:blipFill>
          <a:blip r:embed="rId2" cstate="print"/>
          <a:srcRect/>
          <a:stretch>
            <a:fillRect/>
          </a:stretch>
        </p:blipFill>
        <p:spPr bwMode="auto">
          <a:xfrm>
            <a:off x="4953000" y="4419600"/>
            <a:ext cx="22860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communication?</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sp>
        <p:nvSpPr>
          <p:cNvPr id="3" name="Content Placeholder 2"/>
          <p:cNvSpPr>
            <a:spLocks noGrp="1"/>
          </p:cNvSpPr>
          <p:nvPr>
            <p:ph sz="quarter" idx="1"/>
          </p:nvPr>
        </p:nvSpPr>
        <p:spPr/>
        <p:txBody>
          <a:bodyPr/>
          <a:lstStyle/>
          <a:p>
            <a:endParaRPr lang="en-GB" dirty="0" smtClean="0"/>
          </a:p>
          <a:p>
            <a:r>
              <a:rPr lang="en-GB" dirty="0" smtClean="0"/>
              <a:t>Communication is the exchange of ideas, opinions and information through written or spoken words, symbols or actions. </a:t>
            </a:r>
          </a:p>
          <a:p>
            <a:r>
              <a:rPr lang="en-GB" dirty="0" smtClean="0"/>
              <a:t>Communication is a dialogue, not a monologue</a:t>
            </a:r>
            <a:r>
              <a:rPr lang="en-GB" b="1" dirty="0" smtClean="0"/>
              <a:t>.</a:t>
            </a:r>
          </a:p>
          <a:p>
            <a:r>
              <a:rPr lang="en-GB" dirty="0" smtClean="0"/>
              <a:t>Business communication can also refer to how a </a:t>
            </a:r>
            <a:r>
              <a:rPr lang="en-GB" u="sng" dirty="0" smtClean="0"/>
              <a:t>company</a:t>
            </a:r>
            <a:r>
              <a:rPr lang="en-GB" dirty="0" smtClean="0"/>
              <a:t> or institution </a:t>
            </a:r>
            <a:r>
              <a:rPr lang="en-GB" u="sng" dirty="0" smtClean="0"/>
              <a:t>shares </a:t>
            </a:r>
            <a:r>
              <a:rPr lang="en-GB" dirty="0" smtClean="0"/>
              <a:t>information to </a:t>
            </a:r>
            <a:r>
              <a:rPr lang="en-GB" u="sng" dirty="0" smtClean="0"/>
              <a:t>promote</a:t>
            </a:r>
            <a:r>
              <a:rPr lang="en-GB" dirty="0" smtClean="0"/>
              <a:t> its </a:t>
            </a:r>
            <a:r>
              <a:rPr lang="en-GB" u="sng" dirty="0" smtClean="0"/>
              <a:t>product</a:t>
            </a:r>
            <a:r>
              <a:rPr lang="en-GB" dirty="0" smtClean="0"/>
              <a:t> or </a:t>
            </a:r>
            <a:r>
              <a:rPr lang="en-GB" u="sng" dirty="0" smtClean="0"/>
              <a:t>services</a:t>
            </a:r>
            <a:r>
              <a:rPr lang="en-GB" dirty="0" smtClean="0"/>
              <a:t> to potential </a:t>
            </a:r>
            <a:r>
              <a:rPr lang="en-GB" u="sng" dirty="0" smtClean="0"/>
              <a:t>consumers/clients.</a:t>
            </a:r>
            <a:endParaRPr lang="en-GB" b="1" dirty="0" smtClean="0"/>
          </a:p>
          <a:p>
            <a:endParaRPr lang="en-GB" b="1" dirty="0" smtClean="0"/>
          </a:p>
          <a:p>
            <a:endParaRPr lang="en-GB" dirty="0"/>
          </a:p>
        </p:txBody>
      </p:sp>
      <p:pic>
        <p:nvPicPr>
          <p:cNvPr id="4098" name="Picture 2" descr="C:\Program Files\Microsoft Office\MEDIA\CAGCAT10\j0233018.wmf"/>
          <p:cNvPicPr>
            <a:picLocks noChangeAspect="1" noChangeArrowheads="1"/>
          </p:cNvPicPr>
          <p:nvPr/>
        </p:nvPicPr>
        <p:blipFill>
          <a:blip r:embed="rId2" cstate="print"/>
          <a:srcRect/>
          <a:stretch>
            <a:fillRect/>
          </a:stretch>
        </p:blipFill>
        <p:spPr bwMode="auto">
          <a:xfrm>
            <a:off x="7086600" y="4648201"/>
            <a:ext cx="1812278" cy="16764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Asking questions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dirty="0"/>
          </a:p>
        </p:txBody>
      </p:sp>
      <p:sp>
        <p:nvSpPr>
          <p:cNvPr id="3" name="Content Placeholder 2"/>
          <p:cNvSpPr>
            <a:spLocks noGrp="1"/>
          </p:cNvSpPr>
          <p:nvPr>
            <p:ph sz="quarter" idx="1"/>
          </p:nvPr>
        </p:nvSpPr>
        <p:spPr>
          <a:xfrm>
            <a:off x="457200" y="1447800"/>
            <a:ext cx="8229600" cy="5257800"/>
          </a:xfrm>
        </p:spPr>
        <p:txBody>
          <a:bodyPr>
            <a:normAutofit fontScale="62500" lnSpcReduction="20000"/>
          </a:bodyPr>
          <a:lstStyle/>
          <a:p>
            <a:pPr lvl="0" fontAlgn="base"/>
            <a:r>
              <a:rPr lang="en-GB" b="1" dirty="0" smtClean="0"/>
              <a:t>open questions</a:t>
            </a:r>
          </a:p>
          <a:p>
            <a:pPr lvl="1" fontAlgn="base"/>
            <a:r>
              <a:rPr lang="en-GB" dirty="0" smtClean="0"/>
              <a:t> 'How has your business changed in the last few years?'</a:t>
            </a:r>
          </a:p>
          <a:p>
            <a:pPr lvl="0" fontAlgn="base"/>
            <a:r>
              <a:rPr lang="en-GB" b="1" dirty="0" smtClean="0"/>
              <a:t>closed questions</a:t>
            </a:r>
            <a:r>
              <a:rPr lang="en-GB" dirty="0" smtClean="0"/>
              <a:t> </a:t>
            </a:r>
          </a:p>
          <a:p>
            <a:pPr lvl="1" fontAlgn="base"/>
            <a:r>
              <a:rPr lang="en-GB" dirty="0" smtClean="0"/>
              <a:t>'Are you happy with the proposal?' 	</a:t>
            </a:r>
          </a:p>
          <a:p>
            <a:pPr lvl="0" fontAlgn="base"/>
            <a:r>
              <a:rPr lang="en-GB" b="1" dirty="0" smtClean="0"/>
              <a:t>probing questions</a:t>
            </a:r>
            <a:r>
              <a:rPr lang="en-GB" dirty="0" smtClean="0"/>
              <a:t> </a:t>
            </a:r>
          </a:p>
          <a:p>
            <a:pPr lvl="1" fontAlgn="base"/>
            <a:r>
              <a:rPr lang="en-GB" dirty="0" smtClean="0"/>
              <a:t>'How could I change my offer so that this proposal will be a win-win for both of us?'</a:t>
            </a:r>
          </a:p>
          <a:p>
            <a:pPr lvl="0" fontAlgn="base"/>
            <a:r>
              <a:rPr lang="en-GB" b="1" dirty="0" smtClean="0"/>
              <a:t>confirmation questions</a:t>
            </a:r>
            <a:r>
              <a:rPr lang="en-GB" dirty="0" smtClean="0"/>
              <a:t> </a:t>
            </a:r>
          </a:p>
          <a:p>
            <a:pPr lvl="1" fontAlgn="base"/>
            <a:r>
              <a:rPr lang="en-GB" dirty="0" smtClean="0"/>
              <a:t>'What benefits do you think this proposal will bring to your organisation in the next year?'</a:t>
            </a:r>
          </a:p>
          <a:p>
            <a:r>
              <a:rPr lang="en-GB" b="1" dirty="0" smtClean="0"/>
              <a:t>Summary confirmation questions</a:t>
            </a:r>
            <a:r>
              <a:rPr lang="en-GB" dirty="0" smtClean="0"/>
              <a:t> </a:t>
            </a:r>
          </a:p>
          <a:p>
            <a:pPr lvl="1"/>
            <a:r>
              <a:rPr lang="en-GB" dirty="0" smtClean="0"/>
              <a:t> 'Could I summarise what you've just told me so I can check I've understood you?</a:t>
            </a:r>
          </a:p>
          <a:p>
            <a:pPr fontAlgn="base">
              <a:buNone/>
            </a:pPr>
            <a:endParaRPr lang="en-GB" dirty="0" smtClean="0"/>
          </a:p>
          <a:p>
            <a:pPr fontAlgn="base">
              <a:buNone/>
            </a:pPr>
            <a:r>
              <a:rPr lang="en-GB" sz="2900" b="1" dirty="0" smtClean="0"/>
              <a:t>Question styles to avoid</a:t>
            </a:r>
          </a:p>
          <a:p>
            <a:pPr lvl="0" fontAlgn="base"/>
            <a:r>
              <a:rPr lang="en-GB" b="1" dirty="0" smtClean="0"/>
              <a:t>destructive questions</a:t>
            </a:r>
            <a:r>
              <a:rPr lang="en-GB" dirty="0" smtClean="0"/>
              <a:t> - 'So you're saying it's my fault?'</a:t>
            </a:r>
          </a:p>
          <a:p>
            <a:pPr lvl="0" fontAlgn="base"/>
            <a:r>
              <a:rPr lang="en-GB" b="1" dirty="0" smtClean="0"/>
              <a:t>leading or manipulative questions</a:t>
            </a:r>
            <a:r>
              <a:rPr lang="en-GB" dirty="0" smtClean="0"/>
              <a:t> - 'You'll have that done by tomorrow, right?'</a:t>
            </a:r>
          </a:p>
          <a:p>
            <a:pPr lvl="0" fontAlgn="base"/>
            <a:r>
              <a:rPr lang="en-GB" b="1" dirty="0" smtClean="0"/>
              <a:t>multiple questions at once</a:t>
            </a:r>
            <a:r>
              <a:rPr lang="en-GB" dirty="0" smtClean="0"/>
              <a:t> - 'When will you want it? Or don't you want it? You can't get it anywhere else can you?‘</a:t>
            </a:r>
          </a:p>
          <a:p>
            <a:pPr lvl="0" fontAlgn="base"/>
            <a:r>
              <a:rPr lang="en-GB" sz="2900" dirty="0" smtClean="0"/>
              <a:t>Asking these kinds of question does nothing for your credibility or your ability to negotiate efficiently and effectively</a:t>
            </a:r>
          </a:p>
          <a:p>
            <a:endParaRPr lang="en-GB"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20</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81</a:t>
            </a:fld>
            <a:endParaRPr lang="en-US" dirty="0"/>
          </a:p>
        </p:txBody>
      </p:sp>
      <p:sp>
        <p:nvSpPr>
          <p:cNvPr id="4" name="Content Placeholder 3"/>
          <p:cNvSpPr>
            <a:spLocks noGrp="1"/>
          </p:cNvSpPr>
          <p:nvPr>
            <p:ph sz="quarter" idx="1"/>
          </p:nvPr>
        </p:nvSpPr>
        <p:spPr>
          <a:xfrm>
            <a:off x="301752" y="2438400"/>
            <a:ext cx="8503920" cy="3660648"/>
          </a:xfrm>
        </p:spPr>
        <p:txBody>
          <a:bodyPr/>
          <a:lstStyle/>
          <a:p>
            <a:r>
              <a:rPr lang="en-GB" dirty="0" smtClean="0"/>
              <a:t>How often do you use these kinds of questions while you are communicating?</a:t>
            </a:r>
          </a:p>
          <a:p>
            <a:r>
              <a:rPr lang="en-GB" dirty="0" smtClean="0"/>
              <a:t>Give an example.</a:t>
            </a:r>
            <a:endParaRPr lang="en-GB" dirty="0"/>
          </a:p>
        </p:txBody>
      </p:sp>
      <p:pic>
        <p:nvPicPr>
          <p:cNvPr id="126978" name="Picture 2" descr="C:\Program Files\Microsoft Office\MEDIA\CAGCAT10\j0299125.wmf"/>
          <p:cNvPicPr>
            <a:picLocks noChangeAspect="1" noChangeArrowheads="1"/>
          </p:cNvPicPr>
          <p:nvPr/>
        </p:nvPicPr>
        <p:blipFill>
          <a:blip r:embed="rId2" cstate="print"/>
          <a:srcRect/>
          <a:stretch>
            <a:fillRect/>
          </a:stretch>
        </p:blipFill>
        <p:spPr bwMode="auto">
          <a:xfrm>
            <a:off x="7086600" y="4343400"/>
            <a:ext cx="1100023" cy="1805026"/>
          </a:xfrm>
          <a:prstGeom prst="rect">
            <a:avLst/>
          </a:prstGeom>
          <a:noFill/>
        </p:spPr>
      </p:pic>
      <p:sp>
        <p:nvSpPr>
          <p:cNvPr id="21508" name="AutoShape 4" descr="Image result for clipart verbal communic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510" name="Picture 6" descr="Image result for clip art people talking to each other"/>
          <p:cNvPicPr>
            <a:picLocks noChangeAspect="1" noChangeArrowheads="1"/>
          </p:cNvPicPr>
          <p:nvPr/>
        </p:nvPicPr>
        <p:blipFill>
          <a:blip r:embed="rId3" cstate="print"/>
          <a:srcRect/>
          <a:stretch>
            <a:fillRect/>
          </a:stretch>
        </p:blipFill>
        <p:spPr bwMode="auto">
          <a:xfrm>
            <a:off x="762000" y="4038600"/>
            <a:ext cx="2362200" cy="2181226"/>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21</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dirty="0"/>
          </a:p>
        </p:txBody>
      </p:sp>
      <p:sp>
        <p:nvSpPr>
          <p:cNvPr id="3" name="Content Placeholder 2"/>
          <p:cNvSpPr>
            <a:spLocks noGrp="1"/>
          </p:cNvSpPr>
          <p:nvPr>
            <p:ph sz="quarter" idx="1"/>
          </p:nvPr>
        </p:nvSpPr>
        <p:spPr>
          <a:xfrm>
            <a:off x="457200" y="2438400"/>
            <a:ext cx="8229600" cy="3886200"/>
          </a:xfrm>
        </p:spPr>
        <p:txBody>
          <a:bodyPr/>
          <a:lstStyle/>
          <a:p>
            <a:r>
              <a:rPr lang="en-GB" dirty="0" smtClean="0"/>
              <a:t>Why is listening to other people important?</a:t>
            </a:r>
          </a:p>
          <a:p>
            <a:r>
              <a:rPr lang="en-GB" dirty="0" smtClean="0"/>
              <a:t> Give reasons to support your response.</a:t>
            </a:r>
            <a:endParaRPr lang="en-GB" dirty="0"/>
          </a:p>
        </p:txBody>
      </p:sp>
      <p:pic>
        <p:nvPicPr>
          <p:cNvPr id="7170" name="Picture 2" descr="C:\Program Files\Microsoft Office\MEDIA\CAGCAT10\j0233018.wmf"/>
          <p:cNvPicPr>
            <a:picLocks noChangeAspect="1" noChangeArrowheads="1"/>
          </p:cNvPicPr>
          <p:nvPr/>
        </p:nvPicPr>
        <p:blipFill>
          <a:blip r:embed="rId2" cstate="print"/>
          <a:srcRect/>
          <a:stretch>
            <a:fillRect/>
          </a:stretch>
        </p:blipFill>
        <p:spPr bwMode="auto">
          <a:xfrm>
            <a:off x="6096000" y="3581400"/>
            <a:ext cx="2574202" cy="2614943"/>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Listening effectively</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dirty="0"/>
          </a:p>
        </p:txBody>
      </p:sp>
      <p:sp>
        <p:nvSpPr>
          <p:cNvPr id="3" name="Content Placeholder 2"/>
          <p:cNvSpPr>
            <a:spLocks noGrp="1"/>
          </p:cNvSpPr>
          <p:nvPr>
            <p:ph sz="quarter" idx="1"/>
          </p:nvPr>
        </p:nvSpPr>
        <p:spPr/>
        <p:txBody>
          <a:bodyPr>
            <a:normAutofit/>
          </a:bodyPr>
          <a:lstStyle/>
          <a:p>
            <a:r>
              <a:rPr lang="en-GB" b="1" dirty="0" smtClean="0"/>
              <a:t>Active listening</a:t>
            </a:r>
            <a:endParaRPr lang="en-GB" dirty="0" smtClean="0"/>
          </a:p>
          <a:p>
            <a:r>
              <a:rPr lang="en-GB" dirty="0" smtClean="0"/>
              <a:t>Paying attention</a:t>
            </a:r>
          </a:p>
          <a:p>
            <a:r>
              <a:rPr lang="en-GB" dirty="0" smtClean="0"/>
              <a:t>Confirm your understanding</a:t>
            </a:r>
          </a:p>
          <a:p>
            <a:r>
              <a:rPr lang="en-AU" dirty="0" smtClean="0"/>
              <a:t>Asking questions for clarification</a:t>
            </a:r>
            <a:endParaRPr lang="en-GB" dirty="0" smtClean="0"/>
          </a:p>
          <a:p>
            <a:pPr lvl="1" fontAlgn="base"/>
            <a:r>
              <a:rPr lang="en-GB" dirty="0" smtClean="0"/>
              <a:t>'So what you're saying is...?'</a:t>
            </a:r>
          </a:p>
          <a:p>
            <a:pPr lvl="1" fontAlgn="base"/>
            <a:r>
              <a:rPr lang="en-GB" dirty="0" smtClean="0"/>
              <a:t>'So what you need from me is...?'</a:t>
            </a:r>
          </a:p>
          <a:p>
            <a:pPr lvl="1" fontAlgn="base"/>
            <a:r>
              <a:rPr lang="en-GB" dirty="0" smtClean="0"/>
              <a:t>'So in summary what we've agreed is...?‘</a:t>
            </a:r>
            <a:endParaRPr lang="en-AU" dirty="0" smtClean="0"/>
          </a:p>
          <a:p>
            <a:r>
              <a:rPr lang="en-AU" dirty="0" smtClean="0"/>
              <a:t>“</a:t>
            </a:r>
            <a:r>
              <a:rPr lang="en-AU" sz="2800" dirty="0" smtClean="0"/>
              <a:t>If we were supposed to talk more than listen, we would have been given two mouths and one ear.”</a:t>
            </a:r>
          </a:p>
          <a:p>
            <a:pPr algn="r">
              <a:buNone/>
            </a:pPr>
            <a:r>
              <a:rPr lang="en-AU" sz="1600" dirty="0" smtClean="0"/>
              <a:t>Mark Twain</a:t>
            </a:r>
          </a:p>
          <a:p>
            <a:pPr lvl="0" fontAlgn="base"/>
            <a:endParaRPr lang="en-GB" dirty="0" smtClean="0"/>
          </a:p>
          <a:p>
            <a:endParaRPr lang="en-GB"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22</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dirty="0"/>
          </a:p>
        </p:txBody>
      </p:sp>
      <p:sp>
        <p:nvSpPr>
          <p:cNvPr id="3" name="Content Placeholder 2"/>
          <p:cNvSpPr>
            <a:spLocks noGrp="1"/>
          </p:cNvSpPr>
          <p:nvPr>
            <p:ph sz="quarter" idx="1"/>
          </p:nvPr>
        </p:nvSpPr>
        <p:spPr>
          <a:xfrm>
            <a:off x="457200" y="2819400"/>
            <a:ext cx="8229600" cy="3505200"/>
          </a:xfrm>
        </p:spPr>
        <p:txBody>
          <a:bodyPr/>
          <a:lstStyle/>
          <a:p>
            <a:r>
              <a:rPr lang="en-GB" dirty="0" smtClean="0"/>
              <a:t>What is non-verbal communication in your opinion? Give an example.</a:t>
            </a:r>
            <a:endParaRPr lang="en-GB" dirty="0"/>
          </a:p>
        </p:txBody>
      </p:sp>
      <p:pic>
        <p:nvPicPr>
          <p:cNvPr id="135170" name="Picture 2" descr="Image result for clipart non verbal communication"/>
          <p:cNvPicPr>
            <a:picLocks noChangeAspect="1" noChangeArrowheads="1"/>
          </p:cNvPicPr>
          <p:nvPr/>
        </p:nvPicPr>
        <p:blipFill>
          <a:blip r:embed="rId2" cstate="print"/>
          <a:srcRect/>
          <a:stretch>
            <a:fillRect/>
          </a:stretch>
        </p:blipFill>
        <p:spPr bwMode="auto">
          <a:xfrm>
            <a:off x="533400" y="4419600"/>
            <a:ext cx="2381250" cy="1914525"/>
          </a:xfrm>
          <a:prstGeom prst="rect">
            <a:avLst/>
          </a:prstGeom>
          <a:noFill/>
        </p:spPr>
      </p:pic>
      <p:pic>
        <p:nvPicPr>
          <p:cNvPr id="135172" name="Picture 4" descr="Image result for clipart non verbal communication"/>
          <p:cNvPicPr>
            <a:picLocks noChangeAspect="1" noChangeArrowheads="1"/>
          </p:cNvPicPr>
          <p:nvPr/>
        </p:nvPicPr>
        <p:blipFill>
          <a:blip r:embed="rId3" cstate="print"/>
          <a:srcRect/>
          <a:stretch>
            <a:fillRect/>
          </a:stretch>
        </p:blipFill>
        <p:spPr bwMode="auto">
          <a:xfrm>
            <a:off x="6172200" y="4343400"/>
            <a:ext cx="2466975" cy="1847851"/>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85</a:t>
            </a:fld>
            <a:endParaRPr lang="en-US" dirty="0"/>
          </a:p>
        </p:txBody>
      </p:sp>
      <p:sp>
        <p:nvSpPr>
          <p:cNvPr id="3" name="Content Placeholder 2"/>
          <p:cNvSpPr>
            <a:spLocks noGrp="1"/>
          </p:cNvSpPr>
          <p:nvPr>
            <p:ph sz="quarter" idx="1"/>
          </p:nvPr>
        </p:nvSpPr>
        <p:spPr/>
        <p:txBody>
          <a:bodyPr/>
          <a:lstStyle/>
          <a:p>
            <a:r>
              <a:rPr lang="en-GB" b="1" dirty="0" smtClean="0"/>
              <a:t>Non-Verbal Communication:</a:t>
            </a:r>
            <a:r>
              <a:rPr lang="en-GB" dirty="0" smtClean="0"/>
              <a:t> </a:t>
            </a:r>
          </a:p>
          <a:p>
            <a:pPr lvl="0"/>
            <a:r>
              <a:rPr lang="en-GB" dirty="0" smtClean="0"/>
              <a:t>body language/posture </a:t>
            </a:r>
          </a:p>
          <a:p>
            <a:pPr lvl="0"/>
            <a:r>
              <a:rPr lang="en-GB" dirty="0" smtClean="0"/>
              <a:t>gestures</a:t>
            </a:r>
          </a:p>
          <a:p>
            <a:r>
              <a:rPr lang="en-GB" dirty="0" smtClean="0"/>
              <a:t> how we dress or act - even our scent</a:t>
            </a:r>
          </a:p>
          <a:p>
            <a:pPr>
              <a:buNone/>
            </a:pPr>
            <a:r>
              <a:rPr lang="en-GB" dirty="0" smtClean="0"/>
              <a:t/>
            </a:r>
            <a:br>
              <a:rPr lang="en-GB" dirty="0" smtClean="0"/>
            </a:br>
            <a:r>
              <a:rPr lang="en-GB" dirty="0" smtClean="0"/>
              <a:t/>
            </a:r>
            <a:br>
              <a:rPr lang="en-GB" dirty="0" smtClean="0"/>
            </a:br>
            <a:endParaRPr lang="en-GB" dirty="0"/>
          </a:p>
        </p:txBody>
      </p:sp>
      <p:pic>
        <p:nvPicPr>
          <p:cNvPr id="4" name="Picture 4" descr="bd05584_"/>
          <p:cNvPicPr>
            <a:picLocks noChangeAspect="1" noChangeArrowheads="1"/>
          </p:cNvPicPr>
          <p:nvPr/>
        </p:nvPicPr>
        <p:blipFill>
          <a:blip r:embed="rId2" cstate="print"/>
          <a:srcRect/>
          <a:stretch>
            <a:fillRect/>
          </a:stretch>
        </p:blipFill>
        <p:spPr>
          <a:xfrm>
            <a:off x="6248400" y="2971800"/>
            <a:ext cx="2149475" cy="3038475"/>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Non-verbal communication</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dirty="0"/>
          </a:p>
        </p:txBody>
      </p:sp>
      <p:sp>
        <p:nvSpPr>
          <p:cNvPr id="3" name="Content Placeholder 2"/>
          <p:cNvSpPr>
            <a:spLocks noGrp="1"/>
          </p:cNvSpPr>
          <p:nvPr>
            <p:ph sz="quarter" idx="1"/>
          </p:nvPr>
        </p:nvSpPr>
        <p:spPr>
          <a:xfrm>
            <a:off x="457200" y="1752600"/>
            <a:ext cx="8229600" cy="4572000"/>
          </a:xfrm>
        </p:spPr>
        <p:txBody>
          <a:bodyPr>
            <a:normAutofit/>
          </a:bodyPr>
          <a:lstStyle/>
          <a:p>
            <a:pPr fontAlgn="base">
              <a:buNone/>
            </a:pPr>
            <a:r>
              <a:rPr lang="en-GB" dirty="0" smtClean="0"/>
              <a:t>Other negative body language you should avoid includes:</a:t>
            </a:r>
          </a:p>
          <a:p>
            <a:pPr lvl="0" fontAlgn="base"/>
            <a:r>
              <a:rPr lang="en-GB" dirty="0" smtClean="0"/>
              <a:t>clenched fists</a:t>
            </a:r>
          </a:p>
          <a:p>
            <a:pPr lvl="0" fontAlgn="base"/>
            <a:r>
              <a:rPr lang="en-GB" dirty="0" smtClean="0"/>
              <a:t>folded arms</a:t>
            </a:r>
          </a:p>
          <a:p>
            <a:pPr lvl="0" fontAlgn="base"/>
            <a:r>
              <a:rPr lang="en-GB" dirty="0" smtClean="0"/>
              <a:t>rolling eyes</a:t>
            </a:r>
          </a:p>
          <a:p>
            <a:pPr lvl="0" fontAlgn="base"/>
            <a:r>
              <a:rPr lang="en-GB" dirty="0" smtClean="0"/>
              <a:t>shrugs and shuffles</a:t>
            </a:r>
          </a:p>
          <a:p>
            <a:pPr lvl="0" fontAlgn="base"/>
            <a:r>
              <a:rPr lang="en-GB" dirty="0" smtClean="0"/>
              <a:t>imitation of the other person's actions</a:t>
            </a:r>
          </a:p>
          <a:p>
            <a:pPr fontAlgn="base"/>
            <a:r>
              <a:rPr lang="en-GB" dirty="0" smtClean="0"/>
              <a:t>finger pointing</a:t>
            </a:r>
          </a:p>
          <a:p>
            <a:pPr fontAlgn="base">
              <a:buNone/>
            </a:pPr>
            <a:endParaRPr lang="en-GB" b="1" dirty="0" smtClean="0"/>
          </a:p>
          <a:p>
            <a:pPr lvl="0" fontAlgn="base"/>
            <a:endParaRPr lang="en-GB" dirty="0" smtClean="0"/>
          </a:p>
          <a:p>
            <a:pPr lvl="0" fontAlgn="base"/>
            <a:endParaRPr lang="en-GB" dirty="0" smtClean="0"/>
          </a:p>
          <a:p>
            <a:endParaRPr lang="en-GB"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Non-verbal communication</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dirty="0"/>
          </a:p>
        </p:txBody>
      </p:sp>
      <p:sp>
        <p:nvSpPr>
          <p:cNvPr id="3" name="Content Placeholder 2"/>
          <p:cNvSpPr>
            <a:spLocks noGrp="1"/>
          </p:cNvSpPr>
          <p:nvPr>
            <p:ph sz="quarter" idx="1"/>
          </p:nvPr>
        </p:nvSpPr>
        <p:spPr>
          <a:xfrm>
            <a:off x="457200" y="1447800"/>
            <a:ext cx="8229600" cy="4876800"/>
          </a:xfrm>
        </p:spPr>
        <p:txBody>
          <a:bodyPr>
            <a:normAutofit fontScale="92500" lnSpcReduction="20000"/>
          </a:bodyPr>
          <a:lstStyle/>
          <a:p>
            <a:pPr fontAlgn="base">
              <a:buNone/>
            </a:pPr>
            <a:r>
              <a:rPr lang="en-GB" dirty="0" smtClean="0"/>
              <a:t>Other negative body language you should avoid includes:</a:t>
            </a:r>
          </a:p>
          <a:p>
            <a:pPr fontAlgn="base"/>
            <a:r>
              <a:rPr lang="en-GB" dirty="0" smtClean="0"/>
              <a:t>Eye contact</a:t>
            </a:r>
          </a:p>
          <a:p>
            <a:pPr lvl="1" fontAlgn="base"/>
            <a:r>
              <a:rPr lang="en-GB" dirty="0" smtClean="0"/>
              <a:t>Eye contact can convey sincerity and confidence, which is often important in business situations.</a:t>
            </a:r>
          </a:p>
          <a:p>
            <a:pPr lvl="1" fontAlgn="base"/>
            <a:r>
              <a:rPr lang="en-GB" dirty="0" smtClean="0"/>
              <a:t>It is important not to stare them out, accidentally or otherwise.</a:t>
            </a:r>
          </a:p>
          <a:p>
            <a:pPr fontAlgn="base"/>
            <a:endParaRPr lang="en-GB" dirty="0" smtClean="0"/>
          </a:p>
          <a:p>
            <a:pPr fontAlgn="base"/>
            <a:r>
              <a:rPr lang="en-GB" dirty="0" smtClean="0"/>
              <a:t>Facial expressions</a:t>
            </a:r>
          </a:p>
          <a:p>
            <a:pPr fontAlgn="base"/>
            <a:r>
              <a:rPr lang="en-GB" dirty="0" smtClean="0"/>
              <a:t>Avoid negative facial expressions, such as:</a:t>
            </a:r>
          </a:p>
          <a:p>
            <a:pPr lvl="1" fontAlgn="base"/>
            <a:r>
              <a:rPr lang="en-GB" dirty="0" smtClean="0"/>
              <a:t>frowning /</a:t>
            </a:r>
            <a:r>
              <a:rPr lang="en-GB" dirty="0" err="1" smtClean="0"/>
              <a:t>fraʊn</a:t>
            </a:r>
            <a:r>
              <a:rPr lang="en-GB" dirty="0" smtClean="0"/>
              <a:t>/ (to make a serious, angry or worried expression by bringing your eyebrows)</a:t>
            </a:r>
          </a:p>
          <a:p>
            <a:pPr lvl="1" fontAlgn="base"/>
            <a:r>
              <a:rPr lang="en-GB" dirty="0" smtClean="0"/>
              <a:t> scowling /</a:t>
            </a:r>
            <a:r>
              <a:rPr lang="en-GB" dirty="0" err="1" smtClean="0"/>
              <a:t>skaʊl</a:t>
            </a:r>
            <a:r>
              <a:rPr lang="en-GB" dirty="0" smtClean="0"/>
              <a:t>/ ( to look at somebody/something in an angry or annoyed way) </a:t>
            </a:r>
          </a:p>
          <a:p>
            <a:pPr lvl="1" fontAlgn="base"/>
            <a:r>
              <a:rPr lang="en-GB" dirty="0" smtClean="0"/>
              <a:t>Blankness (a total lack of feeling, understanding or interest)</a:t>
            </a:r>
          </a:p>
          <a:p>
            <a:pPr lvl="1" fontAlgn="base"/>
            <a:r>
              <a:rPr lang="en-GB" dirty="0" smtClean="0"/>
              <a:t>Sneering (to show that you have no respect for)</a:t>
            </a:r>
          </a:p>
          <a:p>
            <a:pPr fontAlgn="base">
              <a:buNone/>
            </a:pPr>
            <a:endParaRPr lang="en-GB" b="1" dirty="0" smtClean="0"/>
          </a:p>
          <a:p>
            <a:pPr lvl="0" fontAlgn="base"/>
            <a:endParaRPr lang="en-GB" dirty="0" smtClean="0"/>
          </a:p>
          <a:p>
            <a:pPr lvl="0" fontAlgn="base"/>
            <a:endParaRPr lang="en-GB" dirty="0" smtClean="0"/>
          </a:p>
          <a:p>
            <a:endParaRPr lang="en-GB"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Autofit/>
          </a:bodyPr>
          <a:lstStyle/>
          <a:p>
            <a:r>
              <a:rPr lang="en-US" sz="2800" b="1" dirty="0" smtClean="0"/>
              <a:t>TYPES OF BODY LANGUAGE</a:t>
            </a:r>
            <a:r>
              <a:rPr lang="en-US" sz="2800" dirty="0" smtClean="0"/>
              <a:t/>
            </a:r>
            <a:br>
              <a:rPr lang="en-US" sz="2800" dirty="0" smtClean="0"/>
            </a:br>
            <a:r>
              <a:rPr lang="en-US" sz="2800" dirty="0" smtClean="0"/>
              <a:t>Remember that you are dealing with “</a:t>
            </a:r>
            <a:r>
              <a:rPr lang="en-US" sz="2800" b="1" dirty="0" smtClean="0"/>
              <a:t>PEOPLE</a:t>
            </a:r>
            <a:r>
              <a:rPr lang="en-US" sz="2800" dirty="0" smtClean="0"/>
              <a:t>”</a:t>
            </a:r>
            <a:endParaRPr lang="en-GB"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dirty="0"/>
          </a:p>
        </p:txBody>
      </p:sp>
      <p:sp>
        <p:nvSpPr>
          <p:cNvPr id="3" name="Content Placeholder 2"/>
          <p:cNvSpPr>
            <a:spLocks noGrp="1"/>
          </p:cNvSpPr>
          <p:nvPr>
            <p:ph sz="quarter" idx="1"/>
          </p:nvPr>
        </p:nvSpPr>
        <p:spPr>
          <a:xfrm>
            <a:off x="301752" y="1524000"/>
            <a:ext cx="8503920" cy="4575048"/>
          </a:xfrm>
        </p:spPr>
        <p:txBody>
          <a:bodyPr/>
          <a:lstStyle/>
          <a:p>
            <a:pPr>
              <a:lnSpc>
                <a:spcPct val="90000"/>
              </a:lnSpc>
            </a:pPr>
            <a:r>
              <a:rPr lang="en-US" sz="2800" b="1" dirty="0" smtClean="0"/>
              <a:t>(P)OSTURES &amp; GESTURES</a:t>
            </a:r>
          </a:p>
          <a:p>
            <a:pPr>
              <a:lnSpc>
                <a:spcPct val="90000"/>
              </a:lnSpc>
            </a:pPr>
            <a:r>
              <a:rPr lang="en-US" sz="2800" b="1" dirty="0" smtClean="0"/>
              <a:t>(E)YE CONTACT</a:t>
            </a:r>
          </a:p>
          <a:p>
            <a:pPr>
              <a:lnSpc>
                <a:spcPct val="90000"/>
              </a:lnSpc>
            </a:pPr>
            <a:r>
              <a:rPr lang="en-US" sz="2800" b="1" dirty="0" smtClean="0"/>
              <a:t>(O)RIENTATION</a:t>
            </a:r>
          </a:p>
          <a:p>
            <a:pPr>
              <a:lnSpc>
                <a:spcPct val="90000"/>
              </a:lnSpc>
            </a:pPr>
            <a:r>
              <a:rPr lang="en-US" sz="2800" b="1" dirty="0" smtClean="0"/>
              <a:t>(P)RESENTATION</a:t>
            </a:r>
          </a:p>
          <a:p>
            <a:pPr>
              <a:lnSpc>
                <a:spcPct val="90000"/>
              </a:lnSpc>
            </a:pPr>
            <a:r>
              <a:rPr lang="en-US" sz="2800" b="1" dirty="0" smtClean="0"/>
              <a:t>(L)OOKS</a:t>
            </a:r>
          </a:p>
          <a:p>
            <a:pPr>
              <a:lnSpc>
                <a:spcPct val="90000"/>
              </a:lnSpc>
            </a:pPr>
            <a:r>
              <a:rPr lang="en-US" sz="2800" b="1" dirty="0" smtClean="0"/>
              <a:t>(E)XPRESSIONS OF EMOTION</a:t>
            </a:r>
          </a:p>
          <a:p>
            <a:pPr>
              <a:buNone/>
            </a:pPr>
            <a:endParaRPr lang="en-GB" dirty="0"/>
          </a:p>
        </p:txBody>
      </p:sp>
      <p:pic>
        <p:nvPicPr>
          <p:cNvPr id="3074" name="Picture 2" descr="C:\Program Files\Microsoft Office\MEDIA\CAGCAT10\j0233018.wmf"/>
          <p:cNvPicPr>
            <a:picLocks noChangeAspect="1" noChangeArrowheads="1"/>
          </p:cNvPicPr>
          <p:nvPr/>
        </p:nvPicPr>
        <p:blipFill>
          <a:blip r:embed="rId2" cstate="print"/>
          <a:srcRect/>
          <a:stretch>
            <a:fillRect/>
          </a:stretch>
        </p:blipFill>
        <p:spPr bwMode="auto">
          <a:xfrm>
            <a:off x="6781800" y="4191000"/>
            <a:ext cx="2124125" cy="2157743"/>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23</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89</a:t>
            </a:fld>
            <a:endParaRPr lang="en-US" dirty="0"/>
          </a:p>
        </p:txBody>
      </p:sp>
      <p:sp>
        <p:nvSpPr>
          <p:cNvPr id="3" name="Content Placeholder 2"/>
          <p:cNvSpPr>
            <a:spLocks noGrp="1"/>
          </p:cNvSpPr>
          <p:nvPr>
            <p:ph sz="quarter" idx="1"/>
          </p:nvPr>
        </p:nvSpPr>
        <p:spPr>
          <a:xfrm>
            <a:off x="457200" y="2438400"/>
            <a:ext cx="8229600" cy="3886200"/>
          </a:xfrm>
        </p:spPr>
        <p:txBody>
          <a:bodyPr/>
          <a:lstStyle/>
          <a:p>
            <a:r>
              <a:rPr lang="en-GB" dirty="0" smtClean="0"/>
              <a:t>Is body language important in communication?</a:t>
            </a:r>
          </a:p>
          <a:p>
            <a:r>
              <a:rPr lang="en-GB" dirty="0" smtClean="0"/>
              <a:t>Give your reasons to support your response.</a:t>
            </a:r>
            <a:endParaRPr lang="en-GB" dirty="0"/>
          </a:p>
        </p:txBody>
      </p:sp>
      <p:pic>
        <p:nvPicPr>
          <p:cNvPr id="9218" name="Picture 2" descr="C:\Program Files\Microsoft Office\MEDIA\CAGCAT10\j0186348.wmf"/>
          <p:cNvPicPr>
            <a:picLocks noChangeAspect="1" noChangeArrowheads="1"/>
          </p:cNvPicPr>
          <p:nvPr/>
        </p:nvPicPr>
        <p:blipFill>
          <a:blip r:embed="rId2" cstate="print"/>
          <a:srcRect/>
          <a:stretch>
            <a:fillRect/>
          </a:stretch>
        </p:blipFill>
        <p:spPr bwMode="auto">
          <a:xfrm>
            <a:off x="6934200" y="3962400"/>
            <a:ext cx="1289304" cy="1810512"/>
          </a:xfrm>
          <a:prstGeom prst="rect">
            <a:avLst/>
          </a:prstGeom>
          <a:noFill/>
        </p:spPr>
      </p:pic>
      <p:pic>
        <p:nvPicPr>
          <p:cNvPr id="9219" name="Picture 3" descr="C:\Program Files\Microsoft Office\MEDIA\CAGCAT10\j0149481.wmf"/>
          <p:cNvPicPr>
            <a:picLocks noChangeAspect="1" noChangeArrowheads="1"/>
          </p:cNvPicPr>
          <p:nvPr/>
        </p:nvPicPr>
        <p:blipFill>
          <a:blip r:embed="rId3" cstate="print"/>
          <a:srcRect/>
          <a:stretch>
            <a:fillRect/>
          </a:stretch>
        </p:blipFill>
        <p:spPr bwMode="auto">
          <a:xfrm>
            <a:off x="533400" y="4038600"/>
            <a:ext cx="2144162" cy="2178867"/>
          </a:xfrm>
          <a:prstGeom prst="rect">
            <a:avLst/>
          </a:prstGeom>
          <a:noFill/>
        </p:spPr>
      </p:pic>
      <p:pic>
        <p:nvPicPr>
          <p:cNvPr id="124930" name="Picture 2" descr="Image result for clipart non verbal communication"/>
          <p:cNvPicPr>
            <a:picLocks noChangeAspect="1" noChangeArrowheads="1"/>
          </p:cNvPicPr>
          <p:nvPr/>
        </p:nvPicPr>
        <p:blipFill>
          <a:blip r:embed="rId4" cstate="print"/>
          <a:srcRect/>
          <a:stretch>
            <a:fillRect/>
          </a:stretch>
        </p:blipFill>
        <p:spPr bwMode="auto">
          <a:xfrm>
            <a:off x="2895600" y="4648200"/>
            <a:ext cx="3371850" cy="13525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fontScale="90000"/>
          </a:bodyPr>
          <a:lstStyle/>
          <a:p>
            <a:r>
              <a:rPr lang="en-GB" b="1" dirty="0" smtClean="0"/>
              <a:t>Business communication</a:t>
            </a:r>
            <a:br>
              <a:rPr lang="en-GB" b="1" dirty="0" smtClean="0"/>
            </a:b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
        <p:nvSpPr>
          <p:cNvPr id="3" name="Content Placeholder 2"/>
          <p:cNvSpPr>
            <a:spLocks noGrp="1"/>
          </p:cNvSpPr>
          <p:nvPr>
            <p:ph sz="quarter" idx="1"/>
          </p:nvPr>
        </p:nvSpPr>
        <p:spPr>
          <a:xfrm>
            <a:off x="228600" y="1295400"/>
            <a:ext cx="8610600" cy="5029200"/>
          </a:xfrm>
        </p:spPr>
        <p:txBody>
          <a:bodyPr>
            <a:normAutofit/>
          </a:bodyPr>
          <a:lstStyle/>
          <a:p>
            <a:pPr>
              <a:buNone/>
            </a:pPr>
            <a:r>
              <a:rPr lang="en-GB" dirty="0" smtClean="0"/>
              <a:t>In </a:t>
            </a:r>
            <a:r>
              <a:rPr lang="en-GB" b="1" dirty="0" smtClean="0"/>
              <a:t>business communication</a:t>
            </a:r>
            <a:r>
              <a:rPr lang="en-GB" dirty="0" smtClean="0"/>
              <a:t>, message is conveyed through various channels of communication including:</a:t>
            </a:r>
          </a:p>
          <a:p>
            <a:r>
              <a:rPr lang="en-GB" dirty="0" smtClean="0"/>
              <a:t>internet</a:t>
            </a:r>
          </a:p>
          <a:p>
            <a:r>
              <a:rPr lang="en-GB" dirty="0" smtClean="0"/>
              <a:t> print (publications)</a:t>
            </a:r>
          </a:p>
          <a:p>
            <a:r>
              <a:rPr lang="en-GB" dirty="0" smtClean="0"/>
              <a:t> radio</a:t>
            </a:r>
          </a:p>
          <a:p>
            <a:r>
              <a:rPr lang="en-GB" dirty="0" smtClean="0"/>
              <a:t> television</a:t>
            </a:r>
          </a:p>
          <a:p>
            <a:r>
              <a:rPr lang="en-GB" dirty="0" smtClean="0"/>
              <a:t>face to face</a:t>
            </a:r>
          </a:p>
          <a:p>
            <a:pPr>
              <a:buNone/>
            </a:pPr>
            <a:endParaRPr lang="en-GB" dirty="0"/>
          </a:p>
        </p:txBody>
      </p:sp>
      <p:pic>
        <p:nvPicPr>
          <p:cNvPr id="4" name="Picture 3" descr="http://www.amanet.org/images/shutterstock_public_speaking_tips_for_presentations.jpg"/>
          <p:cNvPicPr/>
          <p:nvPr/>
        </p:nvPicPr>
        <p:blipFill>
          <a:blip r:embed="rId2" cstate="print"/>
          <a:srcRect/>
          <a:stretch>
            <a:fillRect/>
          </a:stretch>
        </p:blipFill>
        <p:spPr bwMode="auto">
          <a:xfrm>
            <a:off x="4876800" y="4648200"/>
            <a:ext cx="22860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sz="3600" i="1" dirty="0" smtClean="0"/>
              <a:t>Understanding and Interpreting Body Language</a:t>
            </a:r>
            <a:r>
              <a:rPr lang="en-US" b="1" dirty="0" smtClean="0"/>
              <a:t> </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90</a:t>
            </a:fld>
            <a:endParaRPr lang="en-US" dirty="0"/>
          </a:p>
        </p:txBody>
      </p:sp>
      <p:sp>
        <p:nvSpPr>
          <p:cNvPr id="4" name="Content Placeholder 3"/>
          <p:cNvSpPr>
            <a:spLocks noGrp="1"/>
          </p:cNvSpPr>
          <p:nvPr>
            <p:ph sz="quarter" idx="1"/>
          </p:nvPr>
        </p:nvSpPr>
        <p:spPr/>
        <p:txBody>
          <a:bodyPr/>
          <a:lstStyle/>
          <a:p>
            <a:pPr>
              <a:buNone/>
            </a:pPr>
            <a:r>
              <a:rPr lang="en-US" dirty="0" smtClean="0"/>
              <a:t/>
            </a:r>
            <a:br>
              <a:rPr lang="en-US" dirty="0" smtClean="0"/>
            </a:br>
            <a:r>
              <a:rPr lang="en-US" b="1" dirty="0" smtClean="0"/>
              <a:t> </a:t>
            </a:r>
          </a:p>
          <a:p>
            <a:pPr>
              <a:buNone/>
            </a:pPr>
            <a:r>
              <a:rPr lang="en-US" b="1" dirty="0" smtClean="0"/>
              <a:t>“While the mouth tells one story, gestures and posture may tell a different story.”</a:t>
            </a:r>
          </a:p>
          <a:p>
            <a:pPr>
              <a:buNone/>
            </a:pPr>
            <a:endParaRPr lang="en-US" b="1" dirty="0" smtClean="0"/>
          </a:p>
          <a:p>
            <a:pPr>
              <a:buNone/>
            </a:pPr>
            <a:r>
              <a:rPr lang="en-US" dirty="0" smtClean="0"/>
              <a:t>Discussion: Do you agree or disagree with this    </a:t>
            </a:r>
          </a:p>
          <a:p>
            <a:pPr>
              <a:buNone/>
            </a:pPr>
            <a:r>
              <a:rPr lang="en-US" dirty="0" smtClean="0"/>
              <a:t>                         statement? Support your response.</a:t>
            </a:r>
            <a:endParaRPr lang="en-GB" dirty="0"/>
          </a:p>
        </p:txBody>
      </p:sp>
      <p:pic>
        <p:nvPicPr>
          <p:cNvPr id="19458" name="Picture 2" descr="C:\Program Files\Microsoft Office\MEDIA\CAGCAT10\j0299125.wmf"/>
          <p:cNvPicPr>
            <a:picLocks noChangeAspect="1" noChangeArrowheads="1"/>
          </p:cNvPicPr>
          <p:nvPr/>
        </p:nvPicPr>
        <p:blipFill>
          <a:blip r:embed="rId2" cstate="print"/>
          <a:srcRect/>
          <a:stretch>
            <a:fillRect/>
          </a:stretch>
        </p:blipFill>
        <p:spPr bwMode="auto">
          <a:xfrm>
            <a:off x="7848600" y="4648200"/>
            <a:ext cx="1100023" cy="1805026"/>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chemeClr val="hlink"/>
          </a:solidFill>
        </p:spPr>
        <p:txBody>
          <a:bodyPr>
            <a:normAutofit fontScale="90000"/>
          </a:bodyPr>
          <a:lstStyle/>
          <a:p>
            <a:r>
              <a:rPr lang="en-US" sz="4800" b="1" dirty="0"/>
              <a:t>Handshakes</a:t>
            </a:r>
          </a:p>
        </p:txBody>
      </p:sp>
      <p:sp>
        <p:nvSpPr>
          <p:cNvPr id="24579" name="Rectangle 3"/>
          <p:cNvSpPr>
            <a:spLocks noGrp="1" noChangeArrowheads="1"/>
          </p:cNvSpPr>
          <p:nvPr>
            <p:ph type="body" idx="1"/>
          </p:nvPr>
        </p:nvSpPr>
        <p:spPr>
          <a:xfrm>
            <a:off x="1371600" y="2362200"/>
            <a:ext cx="6477000" cy="3124200"/>
          </a:xfrm>
        </p:spPr>
        <p:txBody>
          <a:bodyPr/>
          <a:lstStyle/>
          <a:p>
            <a:r>
              <a:rPr lang="en-US" dirty="0"/>
              <a:t>Three basic attitudes are transmitted through the handshake:</a:t>
            </a:r>
          </a:p>
          <a:p>
            <a:pPr algn="ctr">
              <a:buFontTx/>
              <a:buNone/>
            </a:pPr>
            <a:r>
              <a:rPr lang="en-US" b="1" dirty="0"/>
              <a:t>Dominance</a:t>
            </a:r>
          </a:p>
          <a:p>
            <a:pPr algn="ctr">
              <a:buFontTx/>
              <a:buNone/>
            </a:pPr>
            <a:r>
              <a:rPr lang="en-US" b="1" dirty="0"/>
              <a:t>Submission</a:t>
            </a:r>
          </a:p>
          <a:p>
            <a:pPr algn="ctr">
              <a:buFontTx/>
              <a:buNone/>
            </a:pPr>
            <a:r>
              <a:rPr lang="en-US" b="1" dirty="0"/>
              <a:t>Equality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7772400" cy="1905000"/>
          </a:xfrm>
          <a:solidFill>
            <a:schemeClr val="hlink"/>
          </a:solidFill>
        </p:spPr>
        <p:txBody>
          <a:bodyPr/>
          <a:lstStyle/>
          <a:p>
            <a:r>
              <a:rPr lang="en-US" sz="3600" b="1"/>
              <a:t>Dominance is shown by turning hand so that palm is facing  down during the handshake.</a:t>
            </a:r>
          </a:p>
        </p:txBody>
      </p:sp>
      <p:graphicFrame>
        <p:nvGraphicFramePr>
          <p:cNvPr id="26627" name="Object 3"/>
          <p:cNvGraphicFramePr>
            <a:graphicFrameLocks noChangeAspect="1"/>
          </p:cNvGraphicFramePr>
          <p:nvPr/>
        </p:nvGraphicFramePr>
        <p:xfrm>
          <a:off x="1752600" y="2438400"/>
          <a:ext cx="5707063" cy="3289300"/>
        </p:xfrm>
        <a:graphic>
          <a:graphicData uri="http://schemas.openxmlformats.org/presentationml/2006/ole">
            <p:oleObj spid="_x0000_s10242" name="PaperPort Document" r:id="rId3" imgW="2270880" imgH="1307520" progId="">
              <p:embed/>
            </p:oleObj>
          </a:graphicData>
        </a:graphic>
      </p:graphicFrame>
      <p:sp>
        <p:nvSpPr>
          <p:cNvPr id="26628" name="Rectangle 4"/>
          <p:cNvSpPr>
            <a:spLocks noChangeArrowheads="1"/>
          </p:cNvSpPr>
          <p:nvPr/>
        </p:nvSpPr>
        <p:spPr bwMode="auto">
          <a:xfrm>
            <a:off x="7315200" y="2286000"/>
            <a:ext cx="228600" cy="3505200"/>
          </a:xfrm>
          <a:prstGeom prst="rect">
            <a:avLst/>
          </a:prstGeom>
          <a:solidFill>
            <a:schemeClr val="bg1"/>
          </a:solidFill>
          <a:ln w="9525">
            <a:noFill/>
            <a:miter lim="800000"/>
            <a:headEnd/>
            <a:tailEnd/>
          </a:ln>
          <a:effectLst/>
        </p:spPr>
        <p:txBody>
          <a:bodyPr wrap="none" anchor="ctr"/>
          <a:lstStyle/>
          <a:p>
            <a:endParaRPr lang="en-GB"/>
          </a:p>
        </p:txBody>
      </p:sp>
      <p:sp>
        <p:nvSpPr>
          <p:cNvPr id="26629" name="Text Box 5"/>
          <p:cNvSpPr txBox="1">
            <a:spLocks noChangeArrowheads="1"/>
          </p:cNvSpPr>
          <p:nvPr/>
        </p:nvSpPr>
        <p:spPr bwMode="auto">
          <a:xfrm>
            <a:off x="1600200" y="5486400"/>
            <a:ext cx="5943600" cy="369332"/>
          </a:xfrm>
          <a:prstGeom prst="rect">
            <a:avLst/>
          </a:prstGeom>
          <a:solidFill>
            <a:schemeClr val="bg1"/>
          </a:solidFill>
          <a:ln w="9525">
            <a:noFill/>
            <a:miter lim="800000"/>
            <a:headEnd/>
            <a:tailEnd/>
          </a:ln>
          <a:effectLst/>
        </p:spPr>
        <p:txBody>
          <a:bodyPr>
            <a:spAutoFit/>
          </a:bodyPr>
          <a:lstStyle/>
          <a:p>
            <a:pPr>
              <a:spcBef>
                <a:spcPct val="50000"/>
              </a:spcBef>
            </a:pPr>
            <a:r>
              <a:rPr lang="en-US" dirty="0"/>
              <a:t>Fig. </a:t>
            </a:r>
            <a:r>
              <a:rPr lang="en-US" dirty="0" smtClean="0"/>
              <a:t>1</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228600"/>
            <a:ext cx="7696200" cy="1676400"/>
          </a:xfrm>
          <a:solidFill>
            <a:schemeClr val="hlink"/>
          </a:solidFill>
        </p:spPr>
        <p:txBody>
          <a:bodyPr>
            <a:normAutofit fontScale="90000"/>
          </a:bodyPr>
          <a:lstStyle/>
          <a:p>
            <a:r>
              <a:rPr lang="en-US" sz="3600" b="1" dirty="0"/>
              <a:t>Submission is shown by turning hand so that palm is facing upwards during the handshake</a:t>
            </a:r>
          </a:p>
        </p:txBody>
      </p:sp>
      <p:graphicFrame>
        <p:nvGraphicFramePr>
          <p:cNvPr id="27651" name="Object 3"/>
          <p:cNvGraphicFramePr>
            <a:graphicFrameLocks noChangeAspect="1"/>
          </p:cNvGraphicFramePr>
          <p:nvPr/>
        </p:nvGraphicFramePr>
        <p:xfrm>
          <a:off x="1524000" y="2362200"/>
          <a:ext cx="6318250" cy="3711575"/>
        </p:xfrm>
        <a:graphic>
          <a:graphicData uri="http://schemas.openxmlformats.org/presentationml/2006/ole">
            <p:oleObj spid="_x0000_s11266" name="PaperPort Document" r:id="rId3" imgW="2273760" imgH="1334880" progId="">
              <p:embed/>
            </p:oleObj>
          </a:graphicData>
        </a:graphic>
      </p:graphicFrame>
      <p:sp>
        <p:nvSpPr>
          <p:cNvPr id="27652" name="Rectangle 4"/>
          <p:cNvSpPr>
            <a:spLocks noChangeArrowheads="1"/>
          </p:cNvSpPr>
          <p:nvPr/>
        </p:nvSpPr>
        <p:spPr bwMode="auto">
          <a:xfrm>
            <a:off x="7620000" y="2209800"/>
            <a:ext cx="381000" cy="3962400"/>
          </a:xfrm>
          <a:prstGeom prst="rect">
            <a:avLst/>
          </a:prstGeom>
          <a:solidFill>
            <a:schemeClr val="bg1"/>
          </a:solidFill>
          <a:ln w="9525">
            <a:noFill/>
            <a:miter lim="800000"/>
            <a:headEnd/>
            <a:tailEnd/>
          </a:ln>
          <a:effectLst/>
        </p:spPr>
        <p:txBody>
          <a:bodyPr wrap="none" anchor="ctr"/>
          <a:lstStyle/>
          <a:p>
            <a:endParaRPr lang="en-GB"/>
          </a:p>
        </p:txBody>
      </p:sp>
      <p:sp>
        <p:nvSpPr>
          <p:cNvPr id="27653" name="Text Box 5"/>
          <p:cNvSpPr txBox="1">
            <a:spLocks noChangeArrowheads="1"/>
          </p:cNvSpPr>
          <p:nvPr/>
        </p:nvSpPr>
        <p:spPr bwMode="auto">
          <a:xfrm>
            <a:off x="4876800" y="5334000"/>
            <a:ext cx="1981200" cy="369332"/>
          </a:xfrm>
          <a:prstGeom prst="rect">
            <a:avLst/>
          </a:prstGeom>
          <a:solidFill>
            <a:schemeClr val="bg1"/>
          </a:solidFill>
          <a:ln w="9525">
            <a:noFill/>
            <a:miter lim="800000"/>
            <a:headEnd/>
            <a:tailEnd/>
          </a:ln>
          <a:effectLst/>
        </p:spPr>
        <p:txBody>
          <a:bodyPr>
            <a:spAutoFit/>
          </a:bodyPr>
          <a:lstStyle/>
          <a:p>
            <a:pPr>
              <a:spcBef>
                <a:spcPct val="50000"/>
              </a:spcBef>
            </a:pPr>
            <a:r>
              <a:rPr lang="en-US" dirty="0"/>
              <a:t>Fig. </a:t>
            </a:r>
            <a:r>
              <a:rPr lang="en-US" dirty="0" smtClean="0"/>
              <a:t>2</a:t>
            </a:r>
            <a:endParaRPr lang="en-US" dirty="0"/>
          </a:p>
        </p:txBody>
      </p:sp>
      <p:sp>
        <p:nvSpPr>
          <p:cNvPr id="27655" name="Rectangle 7"/>
          <p:cNvSpPr>
            <a:spLocks noChangeArrowheads="1"/>
          </p:cNvSpPr>
          <p:nvPr/>
        </p:nvSpPr>
        <p:spPr bwMode="auto">
          <a:xfrm>
            <a:off x="1295400" y="5943600"/>
            <a:ext cx="6324600" cy="228600"/>
          </a:xfrm>
          <a:prstGeom prst="rect">
            <a:avLst/>
          </a:prstGeom>
          <a:solidFill>
            <a:schemeClr val="bg1"/>
          </a:solidFill>
          <a:ln w="9525">
            <a:no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381000"/>
            <a:ext cx="8001000" cy="1600200"/>
          </a:xfrm>
          <a:solidFill>
            <a:schemeClr val="hlink"/>
          </a:solidFill>
        </p:spPr>
        <p:txBody>
          <a:bodyPr>
            <a:normAutofit fontScale="90000"/>
          </a:bodyPr>
          <a:lstStyle/>
          <a:p>
            <a:r>
              <a:rPr lang="en-US" sz="3600" b="1" dirty="0"/>
              <a:t>Equality is shown by turning palm so that it faces neither up nor downwards.</a:t>
            </a:r>
          </a:p>
        </p:txBody>
      </p:sp>
      <p:graphicFrame>
        <p:nvGraphicFramePr>
          <p:cNvPr id="28675" name="Object 3"/>
          <p:cNvGraphicFramePr>
            <a:graphicFrameLocks noChangeAspect="1"/>
          </p:cNvGraphicFramePr>
          <p:nvPr/>
        </p:nvGraphicFramePr>
        <p:xfrm>
          <a:off x="1828800" y="2057400"/>
          <a:ext cx="5708650" cy="4141788"/>
        </p:xfrm>
        <a:graphic>
          <a:graphicData uri="http://schemas.openxmlformats.org/presentationml/2006/ole">
            <p:oleObj spid="_x0000_s12290" name="PaperPort Document" r:id="rId3" imgW="2273760" imgH="1710000" progId="">
              <p:embed/>
            </p:oleObj>
          </a:graphicData>
        </a:graphic>
      </p:graphicFrame>
      <p:sp>
        <p:nvSpPr>
          <p:cNvPr id="28678" name="Text Box 6"/>
          <p:cNvSpPr txBox="1">
            <a:spLocks noChangeArrowheads="1"/>
          </p:cNvSpPr>
          <p:nvPr/>
        </p:nvSpPr>
        <p:spPr bwMode="auto">
          <a:xfrm>
            <a:off x="5410200" y="5105400"/>
            <a:ext cx="1905000" cy="369332"/>
          </a:xfrm>
          <a:prstGeom prst="rect">
            <a:avLst/>
          </a:prstGeom>
          <a:solidFill>
            <a:schemeClr val="bg1"/>
          </a:solidFill>
          <a:ln w="9525">
            <a:noFill/>
            <a:miter lim="800000"/>
            <a:headEnd/>
            <a:tailEnd/>
          </a:ln>
          <a:effectLst/>
        </p:spPr>
        <p:txBody>
          <a:bodyPr>
            <a:spAutoFit/>
          </a:bodyPr>
          <a:lstStyle/>
          <a:p>
            <a:pPr>
              <a:spcBef>
                <a:spcPct val="50000"/>
              </a:spcBef>
            </a:pPr>
            <a:r>
              <a:rPr lang="en-US" dirty="0"/>
              <a:t>Fig. </a:t>
            </a:r>
            <a:r>
              <a:rPr lang="en-US" dirty="0" smtClean="0"/>
              <a:t>3</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CCECFF"/>
          </a:solidFill>
        </p:spPr>
        <p:txBody>
          <a:bodyPr/>
          <a:lstStyle/>
          <a:p>
            <a:r>
              <a:rPr lang="en-US" b="1"/>
              <a:t>The “Glove” Handshake</a:t>
            </a:r>
          </a:p>
        </p:txBody>
      </p:sp>
      <p:graphicFrame>
        <p:nvGraphicFramePr>
          <p:cNvPr id="30723" name="Object 3"/>
          <p:cNvGraphicFramePr>
            <a:graphicFrameLocks noChangeAspect="1"/>
          </p:cNvGraphicFramePr>
          <p:nvPr/>
        </p:nvGraphicFramePr>
        <p:xfrm>
          <a:off x="685800" y="1905000"/>
          <a:ext cx="6969125" cy="3013075"/>
        </p:xfrm>
        <a:graphic>
          <a:graphicData uri="http://schemas.openxmlformats.org/presentationml/2006/ole">
            <p:oleObj spid="_x0000_s13314" name="PaperPort Document" r:id="rId4" imgW="3273480" imgH="1414440" progId="">
              <p:embed/>
            </p:oleObj>
          </a:graphicData>
        </a:graphic>
      </p:graphicFrame>
      <p:sp>
        <p:nvSpPr>
          <p:cNvPr id="30724" name="Text Box 4"/>
          <p:cNvSpPr txBox="1">
            <a:spLocks noChangeArrowheads="1"/>
          </p:cNvSpPr>
          <p:nvPr/>
        </p:nvSpPr>
        <p:spPr bwMode="auto">
          <a:xfrm>
            <a:off x="4876800" y="4572000"/>
            <a:ext cx="1600200" cy="369332"/>
          </a:xfrm>
          <a:prstGeom prst="rect">
            <a:avLst/>
          </a:prstGeom>
          <a:solidFill>
            <a:schemeClr val="bg1"/>
          </a:solidFill>
          <a:ln w="9525">
            <a:noFill/>
            <a:miter lim="800000"/>
            <a:headEnd/>
            <a:tailEnd/>
          </a:ln>
          <a:effectLst/>
        </p:spPr>
        <p:txBody>
          <a:bodyPr>
            <a:spAutoFit/>
          </a:bodyPr>
          <a:lstStyle/>
          <a:p>
            <a:pPr>
              <a:spcBef>
                <a:spcPct val="50000"/>
              </a:spcBef>
            </a:pPr>
            <a:r>
              <a:rPr lang="en-US" dirty="0"/>
              <a:t>Fig. </a:t>
            </a:r>
            <a:r>
              <a:rPr lang="en-US" dirty="0" smtClean="0"/>
              <a:t>4</a:t>
            </a:r>
            <a:endParaRPr lang="en-US" dirty="0"/>
          </a:p>
        </p:txBody>
      </p:sp>
      <p:sp>
        <p:nvSpPr>
          <p:cNvPr id="5" name="TextBox 4"/>
          <p:cNvSpPr txBox="1"/>
          <p:nvPr/>
        </p:nvSpPr>
        <p:spPr>
          <a:xfrm>
            <a:off x="685800" y="5105400"/>
            <a:ext cx="7086600" cy="1200329"/>
          </a:xfrm>
          <a:prstGeom prst="rect">
            <a:avLst/>
          </a:prstGeom>
          <a:noFill/>
        </p:spPr>
        <p:txBody>
          <a:bodyPr wrap="square" rtlCol="0">
            <a:spAutoFit/>
          </a:bodyPr>
          <a:lstStyle/>
          <a:p>
            <a:r>
              <a:rPr lang="en-US" dirty="0" smtClean="0"/>
              <a:t>Demonstrated by initiator clasping both hands around the recipient’s hand.</a:t>
            </a:r>
          </a:p>
          <a:p>
            <a:r>
              <a:rPr lang="en-US" dirty="0" smtClean="0"/>
              <a:t>-It is intended to give impression of companionship and warmth.</a:t>
            </a:r>
          </a:p>
          <a:p>
            <a:r>
              <a:rPr lang="en-US" dirty="0" smtClean="0"/>
              <a:t>-Sometimes referred to as “politician’s handshake”.</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228600"/>
            <a:ext cx="7772400" cy="914400"/>
          </a:xfrm>
          <a:solidFill>
            <a:srgbClr val="CCECFF"/>
          </a:solidFill>
        </p:spPr>
        <p:txBody>
          <a:bodyPr/>
          <a:lstStyle/>
          <a:p>
            <a:r>
              <a:rPr lang="en-US" b="1"/>
              <a:t>Clasping the Arm Handshake</a:t>
            </a:r>
          </a:p>
        </p:txBody>
      </p:sp>
      <p:graphicFrame>
        <p:nvGraphicFramePr>
          <p:cNvPr id="32771" name="Object 3"/>
          <p:cNvGraphicFramePr>
            <a:graphicFrameLocks noChangeAspect="1"/>
          </p:cNvGraphicFramePr>
          <p:nvPr/>
        </p:nvGraphicFramePr>
        <p:xfrm>
          <a:off x="990600" y="1752600"/>
          <a:ext cx="3352800" cy="4267200"/>
        </p:xfrm>
        <a:graphic>
          <a:graphicData uri="http://schemas.openxmlformats.org/presentationml/2006/ole">
            <p:oleObj spid="_x0000_s14338" name="PaperPort Document" r:id="rId4" imgW="1780200" imgH="1963080" progId="">
              <p:embed/>
            </p:oleObj>
          </a:graphicData>
        </a:graphic>
      </p:graphicFrame>
      <p:sp>
        <p:nvSpPr>
          <p:cNvPr id="32773" name="Text Box 5"/>
          <p:cNvSpPr txBox="1">
            <a:spLocks noChangeArrowheads="1"/>
          </p:cNvSpPr>
          <p:nvPr/>
        </p:nvSpPr>
        <p:spPr bwMode="auto">
          <a:xfrm>
            <a:off x="5410200" y="1447800"/>
            <a:ext cx="2743200" cy="1477328"/>
          </a:xfrm>
          <a:prstGeom prst="rect">
            <a:avLst/>
          </a:prstGeom>
          <a:solidFill>
            <a:schemeClr val="bg1"/>
          </a:solidFill>
          <a:ln w="9525">
            <a:noFill/>
            <a:miter lim="800000"/>
            <a:headEnd/>
            <a:tailEnd/>
          </a:ln>
          <a:effectLst/>
        </p:spPr>
        <p:txBody>
          <a:bodyPr wrap="square">
            <a:spAutoFit/>
          </a:bodyPr>
          <a:lstStyle/>
          <a:p>
            <a:pPr>
              <a:spcBef>
                <a:spcPct val="50000"/>
              </a:spcBef>
            </a:pPr>
            <a:r>
              <a:rPr lang="en-US" dirty="0" smtClean="0"/>
              <a:t>This too is intended to demonstrate sincerity and warmth but is often seen as a violation of personal space.</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609600"/>
            <a:ext cx="7772400" cy="990600"/>
          </a:xfrm>
          <a:solidFill>
            <a:srgbClr val="CCECFF"/>
          </a:solidFill>
        </p:spPr>
        <p:txBody>
          <a:bodyPr/>
          <a:lstStyle/>
          <a:p>
            <a:r>
              <a:rPr lang="en-US" b="1"/>
              <a:t>Knuckle Cruncher Handshake</a:t>
            </a:r>
          </a:p>
        </p:txBody>
      </p:sp>
      <p:graphicFrame>
        <p:nvGraphicFramePr>
          <p:cNvPr id="34819" name="Object 3"/>
          <p:cNvGraphicFramePr>
            <a:graphicFrameLocks noChangeAspect="1"/>
          </p:cNvGraphicFramePr>
          <p:nvPr/>
        </p:nvGraphicFramePr>
        <p:xfrm>
          <a:off x="1219200" y="1676400"/>
          <a:ext cx="6778625" cy="2743200"/>
        </p:xfrm>
        <a:graphic>
          <a:graphicData uri="http://schemas.openxmlformats.org/presentationml/2006/ole">
            <p:oleObj spid="_x0000_s15362" name="PaperPort Document" r:id="rId4" imgW="2279880" imgH="1255680" progId="">
              <p:embed/>
            </p:oleObj>
          </a:graphicData>
        </a:graphic>
      </p:graphicFrame>
      <p:sp>
        <p:nvSpPr>
          <p:cNvPr id="34821" name="Rectangle 5"/>
          <p:cNvSpPr>
            <a:spLocks noChangeArrowheads="1"/>
          </p:cNvSpPr>
          <p:nvPr/>
        </p:nvSpPr>
        <p:spPr bwMode="auto">
          <a:xfrm>
            <a:off x="1143000" y="5257800"/>
            <a:ext cx="6781800" cy="228600"/>
          </a:xfrm>
          <a:prstGeom prst="rect">
            <a:avLst/>
          </a:prstGeom>
          <a:solidFill>
            <a:schemeClr val="bg1"/>
          </a:solidFill>
          <a:ln w="9525">
            <a:noFill/>
            <a:miter lim="800000"/>
            <a:headEnd/>
            <a:tailEnd/>
          </a:ln>
          <a:effectLst/>
        </p:spPr>
        <p:txBody>
          <a:bodyPr wrap="none" anchor="ctr"/>
          <a:lstStyle/>
          <a:p>
            <a:endParaRPr lang="en-GB"/>
          </a:p>
        </p:txBody>
      </p:sp>
      <p:sp>
        <p:nvSpPr>
          <p:cNvPr id="34822" name="Text Box 6"/>
          <p:cNvSpPr txBox="1">
            <a:spLocks noChangeArrowheads="1"/>
          </p:cNvSpPr>
          <p:nvPr/>
        </p:nvSpPr>
        <p:spPr bwMode="auto">
          <a:xfrm>
            <a:off x="1447800" y="4572000"/>
            <a:ext cx="6096000" cy="923330"/>
          </a:xfrm>
          <a:prstGeom prst="rect">
            <a:avLst/>
          </a:prstGeom>
          <a:solidFill>
            <a:schemeClr val="bg1"/>
          </a:solidFill>
          <a:ln w="9525">
            <a:noFill/>
            <a:miter lim="800000"/>
            <a:headEnd/>
            <a:tailEnd/>
          </a:ln>
          <a:effectLst/>
        </p:spPr>
        <p:txBody>
          <a:bodyPr wrap="square">
            <a:spAutoFit/>
          </a:bodyPr>
          <a:lstStyle/>
          <a:p>
            <a:r>
              <a:rPr lang="en-US" dirty="0" smtClean="0"/>
              <a:t>The hallmark of aggressive handshake whereby one or both participators firmly squeeze offered hand.</a:t>
            </a:r>
          </a:p>
          <a:p>
            <a:r>
              <a:rPr lang="en-US" dirty="0" smtClean="0"/>
              <a:t>-Sometimes referred to as the “Texas Vice”.</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457200"/>
            <a:ext cx="7772400" cy="990600"/>
          </a:xfrm>
          <a:solidFill>
            <a:srgbClr val="CCECFF"/>
          </a:solidFill>
        </p:spPr>
        <p:txBody>
          <a:bodyPr/>
          <a:lstStyle/>
          <a:p>
            <a:r>
              <a:rPr lang="en-US" b="1"/>
              <a:t>“Dead Fish” Handshake</a:t>
            </a:r>
          </a:p>
        </p:txBody>
      </p:sp>
      <p:graphicFrame>
        <p:nvGraphicFramePr>
          <p:cNvPr id="36867" name="Object 3"/>
          <p:cNvGraphicFramePr>
            <a:graphicFrameLocks noChangeAspect="1"/>
          </p:cNvGraphicFramePr>
          <p:nvPr/>
        </p:nvGraphicFramePr>
        <p:xfrm>
          <a:off x="685800" y="1676400"/>
          <a:ext cx="7388225" cy="2819400"/>
        </p:xfrm>
        <a:graphic>
          <a:graphicData uri="http://schemas.openxmlformats.org/presentationml/2006/ole">
            <p:oleObj spid="_x0000_s16386" name="PaperPort Document" r:id="rId4" imgW="2279880" imgH="1145880" progId="">
              <p:embed/>
            </p:oleObj>
          </a:graphicData>
        </a:graphic>
      </p:graphicFrame>
      <p:sp>
        <p:nvSpPr>
          <p:cNvPr id="36868" name="Rectangle 4"/>
          <p:cNvSpPr>
            <a:spLocks noChangeArrowheads="1"/>
          </p:cNvSpPr>
          <p:nvPr/>
        </p:nvSpPr>
        <p:spPr bwMode="auto">
          <a:xfrm>
            <a:off x="7924800" y="1447800"/>
            <a:ext cx="228600" cy="4114800"/>
          </a:xfrm>
          <a:prstGeom prst="rect">
            <a:avLst/>
          </a:prstGeom>
          <a:solidFill>
            <a:schemeClr val="bg1"/>
          </a:solidFill>
          <a:ln w="9525">
            <a:noFill/>
            <a:miter lim="800000"/>
            <a:headEnd/>
            <a:tailEnd/>
          </a:ln>
          <a:effectLst/>
        </p:spPr>
        <p:txBody>
          <a:bodyPr wrap="none" anchor="ctr"/>
          <a:lstStyle/>
          <a:p>
            <a:endParaRPr lang="en-GB"/>
          </a:p>
        </p:txBody>
      </p:sp>
      <p:sp>
        <p:nvSpPr>
          <p:cNvPr id="36869" name="Text Box 5"/>
          <p:cNvSpPr txBox="1">
            <a:spLocks noChangeArrowheads="1"/>
          </p:cNvSpPr>
          <p:nvPr/>
        </p:nvSpPr>
        <p:spPr bwMode="auto">
          <a:xfrm>
            <a:off x="1066800" y="4953000"/>
            <a:ext cx="6477000" cy="1200329"/>
          </a:xfrm>
          <a:prstGeom prst="rect">
            <a:avLst/>
          </a:prstGeom>
          <a:solidFill>
            <a:schemeClr val="bg1"/>
          </a:solidFill>
          <a:ln w="9525">
            <a:noFill/>
            <a:miter lim="800000"/>
            <a:headEnd/>
            <a:tailEnd/>
          </a:ln>
          <a:effectLst/>
        </p:spPr>
        <p:txBody>
          <a:bodyPr wrap="square">
            <a:spAutoFit/>
          </a:bodyPr>
          <a:lstStyle/>
          <a:p>
            <a:r>
              <a:rPr lang="en-US" dirty="0" smtClean="0"/>
              <a:t>The hallmark of passive handshakes.</a:t>
            </a:r>
          </a:p>
          <a:p>
            <a:r>
              <a:rPr lang="en-US" dirty="0" smtClean="0"/>
              <a:t>-Carries negative connotations and generally considered to demonstrate weak, apathetic, or submissive individual.</a:t>
            </a:r>
          </a:p>
          <a:p>
            <a:r>
              <a:rPr lang="en-US" dirty="0" smtClean="0"/>
              <a:t>-Traditionally an acceptable handshake for women.</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solidFill>
            <a:srgbClr val="CCECFF"/>
          </a:solidFill>
        </p:spPr>
        <p:txBody>
          <a:bodyPr/>
          <a:lstStyle/>
          <a:p>
            <a:r>
              <a:rPr lang="en-US" b="1"/>
              <a:t>Fingertip Clasp</a:t>
            </a:r>
          </a:p>
        </p:txBody>
      </p:sp>
      <p:graphicFrame>
        <p:nvGraphicFramePr>
          <p:cNvPr id="38915" name="Object 3"/>
          <p:cNvGraphicFramePr>
            <a:graphicFrameLocks noChangeAspect="1"/>
          </p:cNvGraphicFramePr>
          <p:nvPr/>
        </p:nvGraphicFramePr>
        <p:xfrm>
          <a:off x="609600" y="1828800"/>
          <a:ext cx="8083550" cy="2438400"/>
        </p:xfrm>
        <a:graphic>
          <a:graphicData uri="http://schemas.openxmlformats.org/presentationml/2006/ole">
            <p:oleObj spid="_x0000_s17410" name="PaperPort Document" r:id="rId4" imgW="2450520" imgH="804600" progId="">
              <p:embed/>
            </p:oleObj>
          </a:graphicData>
        </a:graphic>
      </p:graphicFrame>
      <p:sp>
        <p:nvSpPr>
          <p:cNvPr id="38916" name="Rectangle 4"/>
          <p:cNvSpPr>
            <a:spLocks noChangeArrowheads="1"/>
          </p:cNvSpPr>
          <p:nvPr/>
        </p:nvSpPr>
        <p:spPr bwMode="auto">
          <a:xfrm>
            <a:off x="8610600" y="1676400"/>
            <a:ext cx="152400" cy="3048000"/>
          </a:xfrm>
          <a:prstGeom prst="rect">
            <a:avLst/>
          </a:prstGeom>
          <a:solidFill>
            <a:schemeClr val="bg1"/>
          </a:solidFill>
          <a:ln w="9525">
            <a:noFill/>
            <a:miter lim="800000"/>
            <a:headEnd/>
            <a:tailEnd/>
          </a:ln>
          <a:effectLst/>
        </p:spPr>
        <p:txBody>
          <a:bodyPr wrap="none" anchor="ctr"/>
          <a:lstStyle/>
          <a:p>
            <a:endParaRPr lang="en-GB"/>
          </a:p>
        </p:txBody>
      </p:sp>
      <p:sp>
        <p:nvSpPr>
          <p:cNvPr id="38917" name="Rectangle 5"/>
          <p:cNvSpPr>
            <a:spLocks noChangeArrowheads="1"/>
          </p:cNvSpPr>
          <p:nvPr/>
        </p:nvSpPr>
        <p:spPr bwMode="auto">
          <a:xfrm>
            <a:off x="533400" y="4343400"/>
            <a:ext cx="8229600" cy="304800"/>
          </a:xfrm>
          <a:prstGeom prst="rect">
            <a:avLst/>
          </a:prstGeom>
          <a:solidFill>
            <a:schemeClr val="bg1"/>
          </a:solidFill>
          <a:ln w="9525">
            <a:noFill/>
            <a:miter lim="800000"/>
            <a:headEnd/>
            <a:tailEnd/>
          </a:ln>
          <a:effectLst/>
        </p:spPr>
        <p:txBody>
          <a:bodyPr wrap="none" anchor="ctr"/>
          <a:lstStyle/>
          <a:p>
            <a:endParaRPr lang="en-GB"/>
          </a:p>
        </p:txBody>
      </p:sp>
      <p:sp>
        <p:nvSpPr>
          <p:cNvPr id="38918" name="Text Box 6"/>
          <p:cNvSpPr txBox="1">
            <a:spLocks noChangeArrowheads="1"/>
          </p:cNvSpPr>
          <p:nvPr/>
        </p:nvSpPr>
        <p:spPr bwMode="auto">
          <a:xfrm>
            <a:off x="1295400" y="4495800"/>
            <a:ext cx="6400800" cy="646331"/>
          </a:xfrm>
          <a:prstGeom prst="rect">
            <a:avLst/>
          </a:prstGeom>
          <a:solidFill>
            <a:schemeClr val="bg1"/>
          </a:solidFill>
          <a:ln w="9525">
            <a:noFill/>
            <a:miter lim="800000"/>
            <a:headEnd/>
            <a:tailEnd/>
          </a:ln>
          <a:effectLst/>
        </p:spPr>
        <p:txBody>
          <a:bodyPr wrap="square">
            <a:spAutoFit/>
          </a:bodyPr>
          <a:lstStyle/>
          <a:p>
            <a:r>
              <a:rPr lang="en-US" dirty="0" smtClean="0"/>
              <a:t>-Sometimes happens when one party “misses” his/her mark due to lack of confidence or nervousness.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833</TotalTime>
  <Words>6267</Words>
  <Application>Microsoft Office PowerPoint</Application>
  <PresentationFormat>On-screen Show (4:3)</PresentationFormat>
  <Paragraphs>1173</Paragraphs>
  <Slides>174</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174</vt:i4>
      </vt:variant>
    </vt:vector>
  </HeadingPairs>
  <TitlesOfParts>
    <vt:vector size="176" baseType="lpstr">
      <vt:lpstr>Civic</vt:lpstr>
      <vt:lpstr>PaperPort Document</vt:lpstr>
      <vt:lpstr>Efficient and Effective  Speaking in English  ‘Business Communication Skills’</vt:lpstr>
      <vt:lpstr>Webinar outline</vt:lpstr>
      <vt:lpstr>Self-assessment for speaking</vt:lpstr>
      <vt:lpstr>Self-assessment for speaking</vt:lpstr>
      <vt:lpstr>Self-assessment for speaking</vt:lpstr>
      <vt:lpstr>Presentation outline</vt:lpstr>
      <vt:lpstr>Discussion 1- What is communication?</vt:lpstr>
      <vt:lpstr>What is communication?</vt:lpstr>
      <vt:lpstr>Business communication </vt:lpstr>
      <vt:lpstr>Discussion 2</vt:lpstr>
      <vt:lpstr>  Types of Business Communication</vt:lpstr>
      <vt:lpstr>Internal Communication </vt:lpstr>
      <vt:lpstr>      Internal Communication</vt:lpstr>
      <vt:lpstr>External Communication</vt:lpstr>
      <vt:lpstr>Quiz 1</vt:lpstr>
      <vt:lpstr>       Successful Oral Communication With Intercultural Audiences </vt:lpstr>
      <vt:lpstr> Effective Communication In The Workplace For Motivation, Solutions And Success</vt:lpstr>
      <vt:lpstr>Tools for speaking</vt:lpstr>
      <vt:lpstr>Communication strategies</vt:lpstr>
      <vt:lpstr>     Conversational repair</vt:lpstr>
      <vt:lpstr>Quiz 2</vt:lpstr>
      <vt:lpstr>Language Learning Principle </vt:lpstr>
      <vt:lpstr>Language Learning Principle </vt:lpstr>
      <vt:lpstr>Language Learning Principle </vt:lpstr>
      <vt:lpstr>Discussion 3:</vt:lpstr>
      <vt:lpstr>Quiz 3</vt:lpstr>
      <vt:lpstr>How to speak about advantages and disadvantages</vt:lpstr>
      <vt:lpstr>Examples</vt:lpstr>
      <vt:lpstr>Examples</vt:lpstr>
      <vt:lpstr>Quiz 4</vt:lpstr>
      <vt:lpstr>Presentation outline</vt:lpstr>
      <vt:lpstr>Discussion 4</vt:lpstr>
      <vt:lpstr>Good Communication Skills in the Workplace</vt:lpstr>
      <vt:lpstr>Discussion 5</vt:lpstr>
      <vt:lpstr>   20 Ways to Communicate Effectively With Your Team</vt:lpstr>
      <vt:lpstr>Discussion 6</vt:lpstr>
      <vt:lpstr>      Ways to Communicate Effectively in the Workplace</vt:lpstr>
      <vt:lpstr>Discussion 7</vt:lpstr>
      <vt:lpstr>      Ways to Communicate Effectively in the Workplace</vt:lpstr>
      <vt:lpstr>Discussion 8</vt:lpstr>
      <vt:lpstr>             Tips to improve oral communication</vt:lpstr>
      <vt:lpstr>Quiz 5</vt:lpstr>
      <vt:lpstr>Discussion 9</vt:lpstr>
      <vt:lpstr>    How to Communicate Effectively at Work</vt:lpstr>
      <vt:lpstr>Discussion 10</vt:lpstr>
      <vt:lpstr>   Barriers to effective interpersonal communication</vt:lpstr>
      <vt:lpstr>Discussion 11</vt:lpstr>
      <vt:lpstr>Quiz 6</vt:lpstr>
      <vt:lpstr>Tips for Enhancing Workplace Communication</vt:lpstr>
      <vt:lpstr>Tips for Enhancing Workplace Communication</vt:lpstr>
      <vt:lpstr>Tips for Enhancing Workplace Communication</vt:lpstr>
      <vt:lpstr>Discussion 12</vt:lpstr>
      <vt:lpstr> Tips for Enhancing Workplace Communication</vt:lpstr>
      <vt:lpstr> Tips for Enhancing Workplace Communication</vt:lpstr>
      <vt:lpstr> Tips for Enhancing Workplace Communication</vt:lpstr>
      <vt:lpstr>Discussion 13</vt:lpstr>
      <vt:lpstr>Quiz 7</vt:lpstr>
      <vt:lpstr>Advice</vt:lpstr>
      <vt:lpstr>Slide 59</vt:lpstr>
      <vt:lpstr>Slide 60</vt:lpstr>
      <vt:lpstr>Discussion 14</vt:lpstr>
      <vt:lpstr>Presentation outline</vt:lpstr>
      <vt:lpstr>Discussion 15</vt:lpstr>
      <vt:lpstr>Improving communication skills </vt:lpstr>
      <vt:lpstr>Discussion 16</vt:lpstr>
      <vt:lpstr>Improving communication skills </vt:lpstr>
      <vt:lpstr>Quiz 8</vt:lpstr>
      <vt:lpstr>Improving communication skills </vt:lpstr>
      <vt:lpstr>Discussion 17</vt:lpstr>
      <vt:lpstr>Improving communication skills </vt:lpstr>
      <vt:lpstr>Discussion 18</vt:lpstr>
      <vt:lpstr>Improving communication skills </vt:lpstr>
      <vt:lpstr>Improving communication skills </vt:lpstr>
      <vt:lpstr>Quiz 9</vt:lpstr>
      <vt:lpstr> Understanding communication</vt:lpstr>
      <vt:lpstr> Understanding communication</vt:lpstr>
      <vt:lpstr>Discussion 19</vt:lpstr>
      <vt:lpstr>Definition</vt:lpstr>
      <vt:lpstr>Verbal communication</vt:lpstr>
      <vt:lpstr>Asking questions</vt:lpstr>
      <vt:lpstr>Discussion 20</vt:lpstr>
      <vt:lpstr>Discussion 21</vt:lpstr>
      <vt:lpstr>Listening effectively</vt:lpstr>
      <vt:lpstr>Discussion 22</vt:lpstr>
      <vt:lpstr>Definition</vt:lpstr>
      <vt:lpstr>Non-verbal communication</vt:lpstr>
      <vt:lpstr>Non-verbal communication</vt:lpstr>
      <vt:lpstr>TYPES OF BODY LANGUAGE Remember that you are dealing with “PEOPLE”</vt:lpstr>
      <vt:lpstr>Discussion 23</vt:lpstr>
      <vt:lpstr>Understanding and Interpreting Body Language </vt:lpstr>
      <vt:lpstr>Handshakes</vt:lpstr>
      <vt:lpstr>Dominance is shown by turning hand so that palm is facing  down during the handshake.</vt:lpstr>
      <vt:lpstr>Submission is shown by turning hand so that palm is facing upwards during the handshake</vt:lpstr>
      <vt:lpstr>Equality is shown by turning palm so that it faces neither up nor downwards.</vt:lpstr>
      <vt:lpstr>The “Glove” Handshake</vt:lpstr>
      <vt:lpstr>Clasping the Arm Handshake</vt:lpstr>
      <vt:lpstr>Knuckle Cruncher Handshake</vt:lpstr>
      <vt:lpstr>“Dead Fish” Handshake</vt:lpstr>
      <vt:lpstr>Fingertip Clasp</vt:lpstr>
      <vt:lpstr>Straight-Arm Extension Handshake</vt:lpstr>
      <vt:lpstr>Conclusion and discussion 24</vt:lpstr>
      <vt:lpstr>Presentation outline</vt:lpstr>
      <vt:lpstr>Discussion 25</vt:lpstr>
      <vt:lpstr>  Negotiating successfully</vt:lpstr>
      <vt:lpstr>Discussion 26</vt:lpstr>
      <vt:lpstr>Negotiation skills</vt:lpstr>
      <vt:lpstr>Negotiation skills</vt:lpstr>
      <vt:lpstr>Discussion 27</vt:lpstr>
      <vt:lpstr>Tips for effective negotiation</vt:lpstr>
      <vt:lpstr>Tips for effective negotiation</vt:lpstr>
      <vt:lpstr>Tips for effective negotiation</vt:lpstr>
      <vt:lpstr>Strategies for negotiating</vt:lpstr>
      <vt:lpstr>Strategies for negotiating</vt:lpstr>
      <vt:lpstr>Discussion 28</vt:lpstr>
      <vt:lpstr>Discussion 29</vt:lpstr>
      <vt:lpstr>The negotiation process</vt:lpstr>
      <vt:lpstr>The negotiation process</vt:lpstr>
      <vt:lpstr>The negotiation process</vt:lpstr>
      <vt:lpstr>The negotiation process</vt:lpstr>
      <vt:lpstr>The negotiation process</vt:lpstr>
      <vt:lpstr>Discussion 30</vt:lpstr>
      <vt:lpstr>Discussion 31</vt:lpstr>
      <vt:lpstr>When negotiations fail</vt:lpstr>
      <vt:lpstr>Discussion 32</vt:lpstr>
      <vt:lpstr>Solution</vt:lpstr>
      <vt:lpstr>Discussion</vt:lpstr>
      <vt:lpstr>Definition</vt:lpstr>
      <vt:lpstr>The Importance of Public Speaking</vt:lpstr>
      <vt:lpstr>Discussion 33</vt:lpstr>
      <vt:lpstr>The Importance of Public Speaking</vt:lpstr>
      <vt:lpstr>Discussion 34</vt:lpstr>
      <vt:lpstr>Discussion 35</vt:lpstr>
      <vt:lpstr>Definition and discussion</vt:lpstr>
      <vt:lpstr>     Building Self-Confidence</vt:lpstr>
      <vt:lpstr>Building Self-Confidence</vt:lpstr>
      <vt:lpstr>Building Self-Confidence</vt:lpstr>
      <vt:lpstr>Discussion 36</vt:lpstr>
      <vt:lpstr>Essential skills every public speaker should have</vt:lpstr>
      <vt:lpstr>Essential skills every public speaker should          have</vt:lpstr>
      <vt:lpstr>Essential skills every public speaker should          have</vt:lpstr>
      <vt:lpstr>Discussion 37</vt:lpstr>
      <vt:lpstr> Seven Principles of Effective Public Speaking</vt:lpstr>
      <vt:lpstr>Discussion 38</vt:lpstr>
      <vt:lpstr>Quiz 10</vt:lpstr>
      <vt:lpstr>Discussion 39</vt:lpstr>
      <vt:lpstr>What is presentation?</vt:lpstr>
      <vt:lpstr>The next step is:</vt:lpstr>
      <vt:lpstr>The next step is:</vt:lpstr>
      <vt:lpstr>Top Tips for Effective Presentations </vt:lpstr>
      <vt:lpstr>Top Tips for Effective Presentations </vt:lpstr>
      <vt:lpstr>Quiz 11</vt:lpstr>
      <vt:lpstr>Top Tips for Effective Presentations </vt:lpstr>
      <vt:lpstr>Top Tips for Effective Presentations </vt:lpstr>
      <vt:lpstr>Top Tips for Effective Presentations </vt:lpstr>
      <vt:lpstr>Top Tips for Effective Presentations </vt:lpstr>
      <vt:lpstr>Discussion 40</vt:lpstr>
      <vt:lpstr>Discussion 41</vt:lpstr>
      <vt:lpstr>Answer</vt:lpstr>
      <vt:lpstr>Top Tips for Effective Presentations </vt:lpstr>
      <vt:lpstr>Top Tips for Effective Presentations </vt:lpstr>
      <vt:lpstr>Quiz 12</vt:lpstr>
      <vt:lpstr>Top Tips for Effective Presentations </vt:lpstr>
      <vt:lpstr>Top Tips for Effective Presentations </vt:lpstr>
      <vt:lpstr>Top Tips for Effective Presentations </vt:lpstr>
      <vt:lpstr>Top Tips for Effective Presentations </vt:lpstr>
      <vt:lpstr>Top Tips for Effective Presentations </vt:lpstr>
      <vt:lpstr>Quiz 13</vt:lpstr>
      <vt:lpstr>Coping with Presentation Nerves</vt:lpstr>
      <vt:lpstr>The following strategies and exercises should help you: </vt:lpstr>
      <vt:lpstr>Discussion 42</vt:lpstr>
      <vt:lpstr>Advice for efficient and effective communication</vt:lpstr>
      <vt:lpstr>Question and Answer Session!</vt:lpstr>
      <vt:lpstr>Self-assessment</vt:lpstr>
      <vt:lpstr>Slide 174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and Effective Speaking in English</dc:title>
  <dc:creator>danka</dc:creator>
  <cp:lastModifiedBy>Danka</cp:lastModifiedBy>
  <cp:revision>100</cp:revision>
  <dcterms:created xsi:type="dcterms:W3CDTF">2006-08-16T00:00:00Z</dcterms:created>
  <dcterms:modified xsi:type="dcterms:W3CDTF">2016-10-13T16:23:54Z</dcterms:modified>
</cp:coreProperties>
</file>