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311" r:id="rId1"/>
  </p:sldMasterIdLst>
  <p:notesMasterIdLst>
    <p:notesMasterId r:id="rId95"/>
  </p:notesMasterIdLst>
  <p:handoutMasterIdLst>
    <p:handoutMasterId r:id="rId96"/>
  </p:handoutMasterIdLst>
  <p:sldIdLst>
    <p:sldId id="709" r:id="rId2"/>
    <p:sldId id="802" r:id="rId3"/>
    <p:sldId id="804" r:id="rId4"/>
    <p:sldId id="808" r:id="rId5"/>
    <p:sldId id="809" r:id="rId6"/>
    <p:sldId id="810" r:id="rId7"/>
    <p:sldId id="693" r:id="rId8"/>
    <p:sldId id="811" r:id="rId9"/>
    <p:sldId id="812" r:id="rId10"/>
    <p:sldId id="806" r:id="rId11"/>
    <p:sldId id="698" r:id="rId12"/>
    <p:sldId id="807" r:id="rId13"/>
    <p:sldId id="813" r:id="rId14"/>
    <p:sldId id="704" r:id="rId15"/>
    <p:sldId id="705" r:id="rId16"/>
    <p:sldId id="708" r:id="rId17"/>
    <p:sldId id="645" r:id="rId18"/>
    <p:sldId id="814" r:id="rId19"/>
    <p:sldId id="646" r:id="rId20"/>
    <p:sldId id="648" r:id="rId21"/>
    <p:sldId id="651" r:id="rId22"/>
    <p:sldId id="652" r:id="rId23"/>
    <p:sldId id="692" r:id="rId24"/>
    <p:sldId id="653" r:id="rId25"/>
    <p:sldId id="655" r:id="rId26"/>
    <p:sldId id="659" r:id="rId27"/>
    <p:sldId id="694" r:id="rId28"/>
    <p:sldId id="695" r:id="rId29"/>
    <p:sldId id="661" r:id="rId30"/>
    <p:sldId id="662" r:id="rId31"/>
    <p:sldId id="663" r:id="rId32"/>
    <p:sldId id="664" r:id="rId33"/>
    <p:sldId id="666" r:id="rId34"/>
    <p:sldId id="667" r:id="rId35"/>
    <p:sldId id="669" r:id="rId36"/>
    <p:sldId id="670" r:id="rId37"/>
    <p:sldId id="671" r:id="rId38"/>
    <p:sldId id="672" r:id="rId39"/>
    <p:sldId id="673" r:id="rId40"/>
    <p:sldId id="674" r:id="rId41"/>
    <p:sldId id="675" r:id="rId42"/>
    <p:sldId id="676" r:id="rId43"/>
    <p:sldId id="677" r:id="rId44"/>
    <p:sldId id="678" r:id="rId45"/>
    <p:sldId id="679" r:id="rId46"/>
    <p:sldId id="680" r:id="rId47"/>
    <p:sldId id="682" r:id="rId48"/>
    <p:sldId id="683" r:id="rId49"/>
    <p:sldId id="684" r:id="rId50"/>
    <p:sldId id="685" r:id="rId51"/>
    <p:sldId id="696" r:id="rId52"/>
    <p:sldId id="815" r:id="rId53"/>
    <p:sldId id="509" r:id="rId54"/>
    <p:sldId id="510" r:id="rId55"/>
    <p:sldId id="643" r:id="rId56"/>
    <p:sldId id="511" r:id="rId57"/>
    <p:sldId id="513" r:id="rId58"/>
    <p:sldId id="686" r:id="rId59"/>
    <p:sldId id="794" r:id="rId60"/>
    <p:sldId id="797" r:id="rId61"/>
    <p:sldId id="799" r:id="rId62"/>
    <p:sldId id="711" r:id="rId63"/>
    <p:sldId id="795" r:id="rId64"/>
    <p:sldId id="798" r:id="rId65"/>
    <p:sldId id="712" r:id="rId66"/>
    <p:sldId id="713" r:id="rId67"/>
    <p:sldId id="714" r:id="rId68"/>
    <p:sldId id="715" r:id="rId69"/>
    <p:sldId id="716" r:id="rId70"/>
    <p:sldId id="717" r:id="rId71"/>
    <p:sldId id="718" r:id="rId72"/>
    <p:sldId id="719" r:id="rId73"/>
    <p:sldId id="721" r:id="rId74"/>
    <p:sldId id="722" r:id="rId75"/>
    <p:sldId id="723" r:id="rId76"/>
    <p:sldId id="724" r:id="rId77"/>
    <p:sldId id="725" r:id="rId78"/>
    <p:sldId id="727" r:id="rId79"/>
    <p:sldId id="728" r:id="rId80"/>
    <p:sldId id="729" r:id="rId81"/>
    <p:sldId id="730" r:id="rId82"/>
    <p:sldId id="731" r:id="rId83"/>
    <p:sldId id="732" r:id="rId84"/>
    <p:sldId id="733" r:id="rId85"/>
    <p:sldId id="734" r:id="rId86"/>
    <p:sldId id="735" r:id="rId87"/>
    <p:sldId id="736" r:id="rId88"/>
    <p:sldId id="737" r:id="rId89"/>
    <p:sldId id="738" r:id="rId90"/>
    <p:sldId id="739" r:id="rId91"/>
    <p:sldId id="740" r:id="rId92"/>
    <p:sldId id="742" r:id="rId93"/>
    <p:sldId id="796" r:id="rId94"/>
  </p:sldIdLst>
  <p:sldSz cx="9144000" cy="6858000" type="screen4x3"/>
  <p:notesSz cx="7010400" cy="9296400"/>
  <p:custDataLst>
    <p:tags r:id="rId97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D2"/>
    <a:srgbClr val="0000CC"/>
    <a:srgbClr val="A50021"/>
    <a:srgbClr val="FF5050"/>
    <a:srgbClr val="9966FF"/>
    <a:srgbClr val="9933FF"/>
    <a:srgbClr val="86001A"/>
    <a:srgbClr val="E4C852"/>
    <a:srgbClr val="FBF6AF"/>
    <a:srgbClr val="E9D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4946" autoAdjust="0"/>
  </p:normalViewPr>
  <p:slideViewPr>
    <p:cSldViewPr>
      <p:cViewPr varScale="1">
        <p:scale>
          <a:sx n="116" d="100"/>
          <a:sy n="116" d="100"/>
        </p:scale>
        <p:origin x="1404" y="1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54141-2785-42AE-BAFC-D8A530D628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2198E-EA08-4CD2-9082-15231747996A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BA" sz="1600" dirty="0" smtClean="0"/>
            <a:t>Kompleksnost interne komunikacije u javnoj upravi</a:t>
          </a:r>
          <a:endParaRPr lang="en-US" sz="1600" dirty="0"/>
        </a:p>
      </dgm:t>
    </dgm:pt>
    <dgm:pt modelId="{67FDFB68-BB1F-4239-B3AC-5ED2CDA90B1B}" type="parTrans" cxnId="{2CC14AE0-E72B-49F2-A863-C0205FE229AA}">
      <dgm:prSet/>
      <dgm:spPr/>
      <dgm:t>
        <a:bodyPr/>
        <a:lstStyle/>
        <a:p>
          <a:endParaRPr lang="en-US"/>
        </a:p>
      </dgm:t>
    </dgm:pt>
    <dgm:pt modelId="{A9B56BFF-AF6A-4A77-BF4A-DC172A13494D}" type="sibTrans" cxnId="{2CC14AE0-E72B-49F2-A863-C0205FE229AA}">
      <dgm:prSet/>
      <dgm:spPr/>
      <dgm:t>
        <a:bodyPr/>
        <a:lstStyle/>
        <a:p>
          <a:endParaRPr lang="en-US"/>
        </a:p>
      </dgm:t>
    </dgm:pt>
    <dgm:pt modelId="{70F2ED55-17C9-4992-8FDF-E20AEF84884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BA" sz="1400" dirty="0" smtClean="0"/>
            <a:t>„Duboka”, piramidalna organizacijska struktura/veliki broj organizacijskih razina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1400" dirty="0" smtClean="0"/>
        </a:p>
      </dgm:t>
    </dgm:pt>
    <dgm:pt modelId="{6C0F8802-327F-400A-87F8-D323410BD3DF}" type="parTrans" cxnId="{3B32B4DC-BE08-496E-B634-AB1A48A6AF77}">
      <dgm:prSet/>
      <dgm:spPr/>
      <dgm:t>
        <a:bodyPr/>
        <a:lstStyle/>
        <a:p>
          <a:endParaRPr lang="en-US"/>
        </a:p>
      </dgm:t>
    </dgm:pt>
    <dgm:pt modelId="{5B6CEDE9-B3A1-49EF-B472-DCB9AFA3A0E7}" type="sibTrans" cxnId="{3B32B4DC-BE08-496E-B634-AB1A48A6AF77}">
      <dgm:prSet/>
      <dgm:spPr/>
      <dgm:t>
        <a:bodyPr/>
        <a:lstStyle/>
        <a:p>
          <a:endParaRPr lang="en-US"/>
        </a:p>
      </dgm:t>
    </dgm:pt>
    <dgm:pt modelId="{98F2D2AC-8A70-4D67-96F8-732C053D797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BA" sz="1400" dirty="0" smtClean="0"/>
            <a:t>Naglašena hijerarhija</a:t>
          </a:r>
        </a:p>
      </dgm:t>
    </dgm:pt>
    <dgm:pt modelId="{86822DC6-FC43-4876-A217-3B9DD8D7C242}" type="parTrans" cxnId="{970A5502-DC65-497D-AD52-7B6CF2E4C90D}">
      <dgm:prSet/>
      <dgm:spPr/>
      <dgm:t>
        <a:bodyPr/>
        <a:lstStyle/>
        <a:p>
          <a:endParaRPr lang="en-US"/>
        </a:p>
      </dgm:t>
    </dgm:pt>
    <dgm:pt modelId="{B71508BF-3F54-4C0B-B998-6F5AF3BAFCDE}" type="sibTrans" cxnId="{970A5502-DC65-497D-AD52-7B6CF2E4C90D}">
      <dgm:prSet/>
      <dgm:spPr/>
      <dgm:t>
        <a:bodyPr/>
        <a:lstStyle/>
        <a:p>
          <a:endParaRPr lang="en-US"/>
        </a:p>
      </dgm:t>
    </dgm:pt>
    <dgm:pt modelId="{883C9F49-0F9B-465C-8C0A-20D70A07557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BA" sz="1400" smtClean="0"/>
            <a:t>Relativno visok stepen centralizacije</a:t>
          </a:r>
          <a:endParaRPr lang="hr-BA" sz="1400" dirty="0" smtClean="0"/>
        </a:p>
      </dgm:t>
    </dgm:pt>
    <dgm:pt modelId="{09C016AD-28B6-434A-BA32-A92F4AA15067}" type="parTrans" cxnId="{34E912C5-F077-4C0A-AD82-98045E9AF45D}">
      <dgm:prSet/>
      <dgm:spPr/>
      <dgm:t>
        <a:bodyPr/>
        <a:lstStyle/>
        <a:p>
          <a:endParaRPr lang="en-US"/>
        </a:p>
      </dgm:t>
    </dgm:pt>
    <dgm:pt modelId="{F5EDF8FB-7356-4778-869A-B95495AC1472}" type="sibTrans" cxnId="{34E912C5-F077-4C0A-AD82-98045E9AF45D}">
      <dgm:prSet/>
      <dgm:spPr/>
      <dgm:t>
        <a:bodyPr/>
        <a:lstStyle/>
        <a:p>
          <a:endParaRPr lang="en-US"/>
        </a:p>
      </dgm:t>
    </dgm:pt>
    <dgm:pt modelId="{3D11FF90-1E93-40A4-9DD1-806B6A8BC52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BA" sz="1400" dirty="0" smtClean="0"/>
            <a:t>Visok stepen formalizacije (veliki broj pisanih pravila i procedura)</a:t>
          </a:r>
        </a:p>
      </dgm:t>
    </dgm:pt>
    <dgm:pt modelId="{2867CD9A-DCB9-4CD5-80FF-5AF05EECF984}" type="parTrans" cxnId="{2A496CCC-4A55-42B7-9DB2-3EAD23F4FC85}">
      <dgm:prSet/>
      <dgm:spPr/>
      <dgm:t>
        <a:bodyPr/>
        <a:lstStyle/>
        <a:p>
          <a:endParaRPr lang="en-US"/>
        </a:p>
      </dgm:t>
    </dgm:pt>
    <dgm:pt modelId="{65EC5786-A096-48DF-88DB-ADA853536244}" type="sibTrans" cxnId="{2A496CCC-4A55-42B7-9DB2-3EAD23F4FC85}">
      <dgm:prSet/>
      <dgm:spPr/>
      <dgm:t>
        <a:bodyPr/>
        <a:lstStyle/>
        <a:p>
          <a:endParaRPr lang="en-US"/>
        </a:p>
      </dgm:t>
    </dgm:pt>
    <dgm:pt modelId="{70DFDB30-D79E-4E06-8A2B-B5695444FC4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BA" sz="1400" smtClean="0"/>
            <a:t>Inertnost/nefleksibilnost/ otpor </a:t>
          </a:r>
          <a:r>
            <a:rPr lang="hr-BA" sz="1400" dirty="0" smtClean="0"/>
            <a:t>na promjene</a:t>
          </a:r>
        </a:p>
      </dgm:t>
    </dgm:pt>
    <dgm:pt modelId="{C6A5BB62-6493-46F0-A10E-75278377CD76}" type="parTrans" cxnId="{DE726081-3C18-449C-8DF9-7D0BD66D5111}">
      <dgm:prSet/>
      <dgm:spPr/>
      <dgm:t>
        <a:bodyPr/>
        <a:lstStyle/>
        <a:p>
          <a:endParaRPr lang="en-US"/>
        </a:p>
      </dgm:t>
    </dgm:pt>
    <dgm:pt modelId="{209476DB-2390-40D0-B4B8-B6B0BE66CD92}" type="sibTrans" cxnId="{DE726081-3C18-449C-8DF9-7D0BD66D5111}">
      <dgm:prSet/>
      <dgm:spPr/>
      <dgm:t>
        <a:bodyPr/>
        <a:lstStyle/>
        <a:p>
          <a:endParaRPr lang="en-US"/>
        </a:p>
      </dgm:t>
    </dgm:pt>
    <dgm:pt modelId="{86715008-8276-4C0A-8CCA-75A9156E114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Veliki broj organizacijskih jedinica (vertikalna i horizontalna kompleksnost)</a:t>
          </a:r>
        </a:p>
      </dgm:t>
    </dgm:pt>
    <dgm:pt modelId="{604D86CE-F006-4E30-A29A-238088A8E2DE}" type="parTrans" cxnId="{0114B424-0376-4635-96B2-B6938C2FFAE9}">
      <dgm:prSet/>
      <dgm:spPr/>
      <dgm:t>
        <a:bodyPr/>
        <a:lstStyle/>
        <a:p>
          <a:endParaRPr lang="en-US"/>
        </a:p>
      </dgm:t>
    </dgm:pt>
    <dgm:pt modelId="{40B2FDB1-5B3F-45EE-95CA-F6D7C5AAF533}" type="sibTrans" cxnId="{0114B424-0376-4635-96B2-B6938C2FFAE9}">
      <dgm:prSet/>
      <dgm:spPr/>
      <dgm:t>
        <a:bodyPr/>
        <a:lstStyle/>
        <a:p>
          <a:endParaRPr lang="en-US"/>
        </a:p>
      </dgm:t>
    </dgm:pt>
    <dgm:pt modelId="{FD19B7ED-1ADA-49DB-B33D-4007786CFDA8}" type="pres">
      <dgm:prSet presAssocID="{02154141-2785-42AE-BAFC-D8A530D628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9E487-E3B1-462B-AAAE-47518263702C}" type="pres">
      <dgm:prSet presAssocID="{3D11FF90-1E93-40A4-9DD1-806B6A8BC52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3BF85-0F2C-49C7-B4D9-EFFA8ADF8268}" type="pres">
      <dgm:prSet presAssocID="{65EC5786-A096-48DF-88DB-ADA853536244}" presName="sibTrans" presStyleCnt="0"/>
      <dgm:spPr/>
    </dgm:pt>
    <dgm:pt modelId="{1C1DEF3A-511F-43F0-AD4F-A2924DE6D2A8}" type="pres">
      <dgm:prSet presAssocID="{883C9F49-0F9B-465C-8C0A-20D70A07557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FB06E-042F-4F21-97C8-9B32189E3133}" type="pres">
      <dgm:prSet presAssocID="{F5EDF8FB-7356-4778-869A-B95495AC1472}" presName="sibTrans" presStyleCnt="0"/>
      <dgm:spPr/>
    </dgm:pt>
    <dgm:pt modelId="{2C6E902B-3A69-400B-B9B4-7F5BF6D975FF}" type="pres">
      <dgm:prSet presAssocID="{98F2D2AC-8A70-4D67-96F8-732C053D797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6A7DD-94F5-4022-9A1D-12881B7ED198}" type="pres">
      <dgm:prSet presAssocID="{B71508BF-3F54-4C0B-B998-6F5AF3BAFCDE}" presName="sibTrans" presStyleCnt="0"/>
      <dgm:spPr/>
    </dgm:pt>
    <dgm:pt modelId="{51D461CA-9B72-4C5D-AC5D-7FECA10B3084}" type="pres">
      <dgm:prSet presAssocID="{70F2ED55-17C9-4992-8FDF-E20AEF84884D}" presName="node" presStyleLbl="node1" presStyleIdx="3" presStyleCnt="7" custScaleY="115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28E37-6591-4246-A0EB-C89B2D470DE4}" type="pres">
      <dgm:prSet presAssocID="{5B6CEDE9-B3A1-49EF-B472-DCB9AFA3A0E7}" presName="sibTrans" presStyleCnt="0"/>
      <dgm:spPr/>
    </dgm:pt>
    <dgm:pt modelId="{EDA9EBBF-94D2-4CBF-934B-6BC87AC68684}" type="pres">
      <dgm:prSet presAssocID="{70DFDB30-D79E-4E06-8A2B-B5695444FC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7D169-3134-433C-B722-34B3431F9231}" type="pres">
      <dgm:prSet presAssocID="{209476DB-2390-40D0-B4B8-B6B0BE66CD92}" presName="sibTrans" presStyleCnt="0"/>
      <dgm:spPr/>
    </dgm:pt>
    <dgm:pt modelId="{7ACA98C9-DE0F-40A7-A458-32AB35697FDB}" type="pres">
      <dgm:prSet presAssocID="{86715008-8276-4C0A-8CCA-75A9156E114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34EC7-38B6-4719-ADBC-EB4D545DB58B}" type="pres">
      <dgm:prSet presAssocID="{40B2FDB1-5B3F-45EE-95CA-F6D7C5AAF533}" presName="sibTrans" presStyleCnt="0"/>
      <dgm:spPr/>
    </dgm:pt>
    <dgm:pt modelId="{D38B8B31-4B81-40ED-8BD8-C40C18DFDAE1}" type="pres">
      <dgm:prSet presAssocID="{9A42198E-EA08-4CD2-9082-15231747996A}" presName="node" presStyleLbl="node1" presStyleIdx="6" presStyleCnt="7" custScaleX="238546" custScaleY="42463" custLinFactNeighborX="1537" custLinFactNeighborY="-2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54393-1D9C-46B4-8540-99B5892369B5}" type="presOf" srcId="{883C9F49-0F9B-465C-8C0A-20D70A075577}" destId="{1C1DEF3A-511F-43F0-AD4F-A2924DE6D2A8}" srcOrd="0" destOrd="0" presId="urn:microsoft.com/office/officeart/2005/8/layout/default"/>
    <dgm:cxn modelId="{E7BA83FA-0476-4031-BBEB-D07B7DE5F0DE}" type="presOf" srcId="{98F2D2AC-8A70-4D67-96F8-732C053D7974}" destId="{2C6E902B-3A69-400B-B9B4-7F5BF6D975FF}" srcOrd="0" destOrd="0" presId="urn:microsoft.com/office/officeart/2005/8/layout/default"/>
    <dgm:cxn modelId="{794CAF72-CCE3-4287-8B5C-7E014ABE0D3D}" type="presOf" srcId="{70DFDB30-D79E-4E06-8A2B-B5695444FC4C}" destId="{EDA9EBBF-94D2-4CBF-934B-6BC87AC68684}" srcOrd="0" destOrd="0" presId="urn:microsoft.com/office/officeart/2005/8/layout/default"/>
    <dgm:cxn modelId="{0114B424-0376-4635-96B2-B6938C2FFAE9}" srcId="{02154141-2785-42AE-BAFC-D8A530D628E8}" destId="{86715008-8276-4C0A-8CCA-75A9156E1147}" srcOrd="5" destOrd="0" parTransId="{604D86CE-F006-4E30-A29A-238088A8E2DE}" sibTransId="{40B2FDB1-5B3F-45EE-95CA-F6D7C5AAF533}"/>
    <dgm:cxn modelId="{4C68B501-A1CE-49BD-A9A0-24F5E822924D}" type="presOf" srcId="{70F2ED55-17C9-4992-8FDF-E20AEF84884D}" destId="{51D461CA-9B72-4C5D-AC5D-7FECA10B3084}" srcOrd="0" destOrd="0" presId="urn:microsoft.com/office/officeart/2005/8/layout/default"/>
    <dgm:cxn modelId="{D7138A79-D70E-44C4-B90D-132338ABC108}" type="presOf" srcId="{3D11FF90-1E93-40A4-9DD1-806B6A8BC528}" destId="{BAB9E487-E3B1-462B-AAAE-47518263702C}" srcOrd="0" destOrd="0" presId="urn:microsoft.com/office/officeart/2005/8/layout/default"/>
    <dgm:cxn modelId="{A45ECEC2-A2DE-4013-AF6F-A13C273C66C9}" type="presOf" srcId="{02154141-2785-42AE-BAFC-D8A530D628E8}" destId="{FD19B7ED-1ADA-49DB-B33D-4007786CFDA8}" srcOrd="0" destOrd="0" presId="urn:microsoft.com/office/officeart/2005/8/layout/default"/>
    <dgm:cxn modelId="{3B32B4DC-BE08-496E-B634-AB1A48A6AF77}" srcId="{02154141-2785-42AE-BAFC-D8A530D628E8}" destId="{70F2ED55-17C9-4992-8FDF-E20AEF84884D}" srcOrd="3" destOrd="0" parTransId="{6C0F8802-327F-400A-87F8-D323410BD3DF}" sibTransId="{5B6CEDE9-B3A1-49EF-B472-DCB9AFA3A0E7}"/>
    <dgm:cxn modelId="{2CC14AE0-E72B-49F2-A863-C0205FE229AA}" srcId="{02154141-2785-42AE-BAFC-D8A530D628E8}" destId="{9A42198E-EA08-4CD2-9082-15231747996A}" srcOrd="6" destOrd="0" parTransId="{67FDFB68-BB1F-4239-B3AC-5ED2CDA90B1B}" sibTransId="{A9B56BFF-AF6A-4A77-BF4A-DC172A13494D}"/>
    <dgm:cxn modelId="{2A496CCC-4A55-42B7-9DB2-3EAD23F4FC85}" srcId="{02154141-2785-42AE-BAFC-D8A530D628E8}" destId="{3D11FF90-1E93-40A4-9DD1-806B6A8BC528}" srcOrd="0" destOrd="0" parTransId="{2867CD9A-DCB9-4CD5-80FF-5AF05EECF984}" sibTransId="{65EC5786-A096-48DF-88DB-ADA853536244}"/>
    <dgm:cxn modelId="{34E912C5-F077-4C0A-AD82-98045E9AF45D}" srcId="{02154141-2785-42AE-BAFC-D8A530D628E8}" destId="{883C9F49-0F9B-465C-8C0A-20D70A075577}" srcOrd="1" destOrd="0" parTransId="{09C016AD-28B6-434A-BA32-A92F4AA15067}" sibTransId="{F5EDF8FB-7356-4778-869A-B95495AC1472}"/>
    <dgm:cxn modelId="{DE726081-3C18-449C-8DF9-7D0BD66D5111}" srcId="{02154141-2785-42AE-BAFC-D8A530D628E8}" destId="{70DFDB30-D79E-4E06-8A2B-B5695444FC4C}" srcOrd="4" destOrd="0" parTransId="{C6A5BB62-6493-46F0-A10E-75278377CD76}" sibTransId="{209476DB-2390-40D0-B4B8-B6B0BE66CD92}"/>
    <dgm:cxn modelId="{8429CBAF-B433-4F89-AEDE-7E61F278833E}" type="presOf" srcId="{86715008-8276-4C0A-8CCA-75A9156E1147}" destId="{7ACA98C9-DE0F-40A7-A458-32AB35697FDB}" srcOrd="0" destOrd="0" presId="urn:microsoft.com/office/officeart/2005/8/layout/default"/>
    <dgm:cxn modelId="{970A5502-DC65-497D-AD52-7B6CF2E4C90D}" srcId="{02154141-2785-42AE-BAFC-D8A530D628E8}" destId="{98F2D2AC-8A70-4D67-96F8-732C053D7974}" srcOrd="2" destOrd="0" parTransId="{86822DC6-FC43-4876-A217-3B9DD8D7C242}" sibTransId="{B71508BF-3F54-4C0B-B998-6F5AF3BAFCDE}"/>
    <dgm:cxn modelId="{1CA02078-1AF4-42A0-965F-B8D079ADF9E5}" type="presOf" srcId="{9A42198E-EA08-4CD2-9082-15231747996A}" destId="{D38B8B31-4B81-40ED-8BD8-C40C18DFDAE1}" srcOrd="0" destOrd="0" presId="urn:microsoft.com/office/officeart/2005/8/layout/default"/>
    <dgm:cxn modelId="{D2CFFC7D-DD52-4C77-9D67-3DC3C9157CEB}" type="presParOf" srcId="{FD19B7ED-1ADA-49DB-B33D-4007786CFDA8}" destId="{BAB9E487-E3B1-462B-AAAE-47518263702C}" srcOrd="0" destOrd="0" presId="urn:microsoft.com/office/officeart/2005/8/layout/default"/>
    <dgm:cxn modelId="{6D851539-2997-46DA-B6B7-721E5A031D11}" type="presParOf" srcId="{FD19B7ED-1ADA-49DB-B33D-4007786CFDA8}" destId="{C5F3BF85-0F2C-49C7-B4D9-EFFA8ADF8268}" srcOrd="1" destOrd="0" presId="urn:microsoft.com/office/officeart/2005/8/layout/default"/>
    <dgm:cxn modelId="{229533D1-1C10-4147-A045-3F7783837620}" type="presParOf" srcId="{FD19B7ED-1ADA-49DB-B33D-4007786CFDA8}" destId="{1C1DEF3A-511F-43F0-AD4F-A2924DE6D2A8}" srcOrd="2" destOrd="0" presId="urn:microsoft.com/office/officeart/2005/8/layout/default"/>
    <dgm:cxn modelId="{0D037C54-A375-4843-A466-D620597ACCEE}" type="presParOf" srcId="{FD19B7ED-1ADA-49DB-B33D-4007786CFDA8}" destId="{C82FB06E-042F-4F21-97C8-9B32189E3133}" srcOrd="3" destOrd="0" presId="urn:microsoft.com/office/officeart/2005/8/layout/default"/>
    <dgm:cxn modelId="{526A5950-908A-4477-8C5D-36DB6D1BD346}" type="presParOf" srcId="{FD19B7ED-1ADA-49DB-B33D-4007786CFDA8}" destId="{2C6E902B-3A69-400B-B9B4-7F5BF6D975FF}" srcOrd="4" destOrd="0" presId="urn:microsoft.com/office/officeart/2005/8/layout/default"/>
    <dgm:cxn modelId="{3E7AB2DB-2919-4A5C-8271-C480317A6D61}" type="presParOf" srcId="{FD19B7ED-1ADA-49DB-B33D-4007786CFDA8}" destId="{6AE6A7DD-94F5-4022-9A1D-12881B7ED198}" srcOrd="5" destOrd="0" presId="urn:microsoft.com/office/officeart/2005/8/layout/default"/>
    <dgm:cxn modelId="{80662B24-6092-4774-A3EE-4347051DD471}" type="presParOf" srcId="{FD19B7ED-1ADA-49DB-B33D-4007786CFDA8}" destId="{51D461CA-9B72-4C5D-AC5D-7FECA10B3084}" srcOrd="6" destOrd="0" presId="urn:microsoft.com/office/officeart/2005/8/layout/default"/>
    <dgm:cxn modelId="{43FDA9FB-46DF-4BCF-86B6-E0D0BB777027}" type="presParOf" srcId="{FD19B7ED-1ADA-49DB-B33D-4007786CFDA8}" destId="{A1528E37-6591-4246-A0EB-C89B2D470DE4}" srcOrd="7" destOrd="0" presId="urn:microsoft.com/office/officeart/2005/8/layout/default"/>
    <dgm:cxn modelId="{B71A6EC4-2A55-4B82-BF89-527E71FB188B}" type="presParOf" srcId="{FD19B7ED-1ADA-49DB-B33D-4007786CFDA8}" destId="{EDA9EBBF-94D2-4CBF-934B-6BC87AC68684}" srcOrd="8" destOrd="0" presId="urn:microsoft.com/office/officeart/2005/8/layout/default"/>
    <dgm:cxn modelId="{AF900BA1-D1D4-4375-9030-BF1F3CC0C0A5}" type="presParOf" srcId="{FD19B7ED-1ADA-49DB-B33D-4007786CFDA8}" destId="{4107D169-3134-433C-B722-34B3431F9231}" srcOrd="9" destOrd="0" presId="urn:microsoft.com/office/officeart/2005/8/layout/default"/>
    <dgm:cxn modelId="{47AA51B3-CB1F-409E-9992-BDACA6A5DEFA}" type="presParOf" srcId="{FD19B7ED-1ADA-49DB-B33D-4007786CFDA8}" destId="{7ACA98C9-DE0F-40A7-A458-32AB35697FDB}" srcOrd="10" destOrd="0" presId="urn:microsoft.com/office/officeart/2005/8/layout/default"/>
    <dgm:cxn modelId="{EBEE1EB7-F145-47C0-99D6-622141BB5E4D}" type="presParOf" srcId="{FD19B7ED-1ADA-49DB-B33D-4007786CFDA8}" destId="{F2F34EC7-38B6-4719-ADBC-EB4D545DB58B}" srcOrd="11" destOrd="0" presId="urn:microsoft.com/office/officeart/2005/8/layout/default"/>
    <dgm:cxn modelId="{518A514B-32AB-4054-A00D-83A56A2E5A4D}" type="presParOf" srcId="{FD19B7ED-1ADA-49DB-B33D-4007786CFDA8}" destId="{D38B8B31-4B81-40ED-8BD8-C40C18DFDAE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9E487-E3B1-462B-AAAE-47518263702C}">
      <dsp:nvSpPr>
        <dsp:cNvPr id="0" name=""/>
        <dsp:cNvSpPr/>
      </dsp:nvSpPr>
      <dsp:spPr>
        <a:xfrm>
          <a:off x="0" y="223836"/>
          <a:ext cx="2619374" cy="157162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400" kern="1200" dirty="0" smtClean="0"/>
            <a:t>Visok stepen formalizacije (veliki broj pisanih pravila i procedura)</a:t>
          </a:r>
        </a:p>
      </dsp:txBody>
      <dsp:txXfrm>
        <a:off x="0" y="223836"/>
        <a:ext cx="2619374" cy="1571624"/>
      </dsp:txXfrm>
    </dsp:sp>
    <dsp:sp modelId="{1C1DEF3A-511F-43F0-AD4F-A2924DE6D2A8}">
      <dsp:nvSpPr>
        <dsp:cNvPr id="0" name=""/>
        <dsp:cNvSpPr/>
      </dsp:nvSpPr>
      <dsp:spPr>
        <a:xfrm>
          <a:off x="2881312" y="223836"/>
          <a:ext cx="2619374" cy="157162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400" kern="1200" smtClean="0"/>
            <a:t>Relativno visok stepen centralizacije</a:t>
          </a:r>
          <a:endParaRPr lang="hr-BA" sz="1400" kern="1200" dirty="0" smtClean="0"/>
        </a:p>
      </dsp:txBody>
      <dsp:txXfrm>
        <a:off x="2881312" y="223836"/>
        <a:ext cx="2619374" cy="1571624"/>
      </dsp:txXfrm>
    </dsp:sp>
    <dsp:sp modelId="{2C6E902B-3A69-400B-B9B4-7F5BF6D975FF}">
      <dsp:nvSpPr>
        <dsp:cNvPr id="0" name=""/>
        <dsp:cNvSpPr/>
      </dsp:nvSpPr>
      <dsp:spPr>
        <a:xfrm>
          <a:off x="5762625" y="223836"/>
          <a:ext cx="2619374" cy="157162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400" kern="1200" dirty="0" smtClean="0"/>
            <a:t>Naglašena hijerarhija</a:t>
          </a:r>
        </a:p>
      </dsp:txBody>
      <dsp:txXfrm>
        <a:off x="5762625" y="223836"/>
        <a:ext cx="2619374" cy="1571624"/>
      </dsp:txXfrm>
    </dsp:sp>
    <dsp:sp modelId="{51D461CA-9B72-4C5D-AC5D-7FECA10B3084}">
      <dsp:nvSpPr>
        <dsp:cNvPr id="0" name=""/>
        <dsp:cNvSpPr/>
      </dsp:nvSpPr>
      <dsp:spPr>
        <a:xfrm>
          <a:off x="0" y="2057398"/>
          <a:ext cx="2619374" cy="181866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BA" sz="1400" kern="1200" dirty="0" smtClean="0"/>
            <a:t>„Duboka”, piramidalna organizacijska struktura/veliki broj organizacijskih razina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1400" kern="1200" dirty="0" smtClean="0"/>
        </a:p>
      </dsp:txBody>
      <dsp:txXfrm>
        <a:off x="0" y="2057398"/>
        <a:ext cx="2619374" cy="1818668"/>
      </dsp:txXfrm>
    </dsp:sp>
    <dsp:sp modelId="{EDA9EBBF-94D2-4CBF-934B-6BC87AC68684}">
      <dsp:nvSpPr>
        <dsp:cNvPr id="0" name=""/>
        <dsp:cNvSpPr/>
      </dsp:nvSpPr>
      <dsp:spPr>
        <a:xfrm>
          <a:off x="2881312" y="2180920"/>
          <a:ext cx="2619374" cy="157162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400" kern="1200" smtClean="0"/>
            <a:t>Inertnost/nefleksibilnost/ otpor </a:t>
          </a:r>
          <a:r>
            <a:rPr lang="hr-BA" sz="1400" kern="1200" dirty="0" smtClean="0"/>
            <a:t>na promjene</a:t>
          </a:r>
        </a:p>
      </dsp:txBody>
      <dsp:txXfrm>
        <a:off x="2881312" y="2180920"/>
        <a:ext cx="2619374" cy="1571624"/>
      </dsp:txXfrm>
    </dsp:sp>
    <dsp:sp modelId="{7ACA98C9-DE0F-40A7-A458-32AB35697FDB}">
      <dsp:nvSpPr>
        <dsp:cNvPr id="0" name=""/>
        <dsp:cNvSpPr/>
      </dsp:nvSpPr>
      <dsp:spPr>
        <a:xfrm>
          <a:off x="5762625" y="2180920"/>
          <a:ext cx="2619374" cy="157162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Veliki broj organizacijskih jedinica (vertikalna i horizontalna kompleksnost)</a:t>
          </a:r>
        </a:p>
      </dsp:txBody>
      <dsp:txXfrm>
        <a:off x="5762625" y="2180920"/>
        <a:ext cx="2619374" cy="1571624"/>
      </dsp:txXfrm>
    </dsp:sp>
    <dsp:sp modelId="{D38B8B31-4B81-40ED-8BD8-C40C18DFDAE1}">
      <dsp:nvSpPr>
        <dsp:cNvPr id="0" name=""/>
        <dsp:cNvSpPr/>
      </dsp:nvSpPr>
      <dsp:spPr>
        <a:xfrm>
          <a:off x="1107052" y="4105802"/>
          <a:ext cx="6248414" cy="66735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600" kern="1200" dirty="0" smtClean="0"/>
            <a:t>Kompleksnost interne komunikacije u javnoj upravi</a:t>
          </a:r>
          <a:endParaRPr lang="en-US" sz="1600" kern="1200" dirty="0"/>
        </a:p>
      </dsp:txBody>
      <dsp:txXfrm>
        <a:off x="1107052" y="4105802"/>
        <a:ext cx="6248414" cy="667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2D1DD9-D73E-1A41-89E8-902A2D1A5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6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3B86F0-062F-8646-AC10-35F55190EF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8958E-D51B-4149-A78B-21969EB543B0}" type="slidenum">
              <a:rPr lang="hr-HR" smtClean="0"/>
              <a:pPr/>
              <a:t>4</a:t>
            </a:fld>
            <a:endParaRPr lang="hr-H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/>
              <a:t>zbog komunikacije putem neverbalnih znakova</a:t>
            </a:r>
          </a:p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49165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9DC37-C4A7-4546-9DCF-83ADFA158AC2}" type="slidenum">
              <a:rPr lang="hr-HR" smtClean="0"/>
              <a:pPr/>
              <a:t>25</a:t>
            </a:fld>
            <a:endParaRPr lang="hr-H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/>
              <a:t>životno bitne stvari imenujemo kratkim riječima</a:t>
            </a:r>
          </a:p>
        </p:txBody>
      </p:sp>
    </p:spTree>
    <p:extLst>
      <p:ext uri="{BB962C8B-B14F-4D97-AF65-F5344CB8AC3E}">
        <p14:creationId xmlns:p14="http://schemas.microsoft.com/office/powerpoint/2010/main" val="410357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7790A-EC6E-4C1B-B3EA-509CA62282CD}" type="slidenum">
              <a:rPr lang="hr-HR" smtClean="0"/>
              <a:pPr/>
              <a:t>48</a:t>
            </a:fld>
            <a:endParaRPr lang="hr-H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smtClean="0"/>
              <a:t>Goffman – ( 1959) samoprezentacija zbog postizanja željenih ciljeva u interpersonalnim odnosima</a:t>
            </a:r>
          </a:p>
        </p:txBody>
      </p:sp>
    </p:spTree>
    <p:extLst>
      <p:ext uri="{BB962C8B-B14F-4D97-AF65-F5344CB8AC3E}">
        <p14:creationId xmlns:p14="http://schemas.microsoft.com/office/powerpoint/2010/main" val="63900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CS" smtClean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F49279-C024-4AE4-BA90-9D171AEB3F68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65"/>
          <p:cNvSpPr txBox="1">
            <a:spLocks noChangeArrowheads="1"/>
          </p:cNvSpPr>
          <p:nvPr userDrawn="1"/>
        </p:nvSpPr>
        <p:spPr bwMode="auto">
          <a:xfrm>
            <a:off x="5105400" y="614363"/>
            <a:ext cx="346551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400" smtClean="0">
                <a:solidFill>
                  <a:srgbClr val="BFBFBF"/>
                </a:solidFill>
                <a:latin typeface="Arial Narrow" pitchFamily="34" charset="0"/>
                <a:ea typeface="+mn-ea"/>
              </a:rPr>
              <a:t>April 2009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762000" y="1066800"/>
            <a:ext cx="3200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bs-Latn-BA" smtClean="0">
              <a:solidFill>
                <a:prstClr val="black"/>
              </a:solidFill>
              <a:ea typeface="+mn-ea"/>
            </a:endParaRPr>
          </a:p>
          <a:p>
            <a:pPr>
              <a:defRPr/>
            </a:pPr>
            <a:endParaRPr lang="bs-Latn-BA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381000" y="381000"/>
            <a:ext cx="30480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bs-Latn-BA" altLang="x-none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7620000" y="609600"/>
            <a:ext cx="9906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bs-Latn-BA" altLang="x-none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010400" y="6096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bs-Latn-BA" smtClean="0">
                <a:solidFill>
                  <a:prstClr val="black"/>
                </a:solidFill>
                <a:ea typeface="+mn-ea"/>
              </a:rPr>
              <a:t> </a:t>
            </a:r>
          </a:p>
        </p:txBody>
      </p:sp>
      <p:pic>
        <p:nvPicPr>
          <p:cNvPr id="7" name="Picture 1" descr="BIT Centar Tuzl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062663"/>
            <a:ext cx="2397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icbl.ba/Common/MediaItem/Download/2970a722-2c4d-465c-a66e-a4ae00ee381d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6070600"/>
            <a:ext cx="13096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intera.b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103938"/>
            <a:ext cx="1816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norveska.ba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969000"/>
            <a:ext cx="17907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65"/>
          <p:cNvSpPr txBox="1">
            <a:spLocks noChangeArrowheads="1"/>
          </p:cNvSpPr>
          <p:nvPr userDrawn="1"/>
        </p:nvSpPr>
        <p:spPr bwMode="auto">
          <a:xfrm>
            <a:off x="5105400" y="614363"/>
            <a:ext cx="346551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400" smtClean="0">
                <a:solidFill>
                  <a:srgbClr val="BFBFBF"/>
                </a:solidFill>
                <a:latin typeface="Arial Narrow" pitchFamily="34" charset="0"/>
                <a:ea typeface="+mn-ea"/>
              </a:rPr>
              <a:t>April 2009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62000" y="1066800"/>
            <a:ext cx="3200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bs-Latn-BA" smtClean="0">
              <a:solidFill>
                <a:prstClr val="black"/>
              </a:solidFill>
              <a:ea typeface="+mn-ea"/>
            </a:endParaRPr>
          </a:p>
          <a:p>
            <a:pPr>
              <a:defRPr/>
            </a:pPr>
            <a:endParaRPr lang="bs-Latn-BA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381000" y="381000"/>
            <a:ext cx="30480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bs-Latn-BA" altLang="x-none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7620000" y="609600"/>
            <a:ext cx="9906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bs-Latn-BA" altLang="x-none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7010400" y="609600"/>
            <a:ext cx="1752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bs-Latn-BA" smtClean="0">
                <a:solidFill>
                  <a:prstClr val="black"/>
                </a:solidFill>
                <a:ea typeface="+mn-ea"/>
              </a:rPr>
              <a:t> </a:t>
            </a:r>
          </a:p>
        </p:txBody>
      </p:sp>
      <p:pic>
        <p:nvPicPr>
          <p:cNvPr id="18" name="Picture 17" descr="12047724_145679412445634_1049597680_n.jpg"/>
          <p:cNvPicPr>
            <a:picLocks noChangeAspect="1"/>
          </p:cNvPicPr>
          <p:nvPr userDrawn="1"/>
        </p:nvPicPr>
        <p:blipFill>
          <a:blip r:embed="rId6" cstate="print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" y="533400"/>
            <a:ext cx="9144000" cy="4572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2716575" y="228600"/>
            <a:ext cx="5801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a-IN" sz="5400" b="0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Startup Akademija</a:t>
            </a:r>
            <a:endParaRPr lang="ta-IN" sz="5400" b="0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657600" y="3637746"/>
            <a:ext cx="434340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a-IN" sz="2500" b="1" cap="none" spc="0" dirty="0" smtClean="0">
                <a:ln w="12700">
                  <a:solidFill>
                    <a:srgbClr val="E9D271"/>
                  </a:solidFill>
                  <a:prstDash val="solid"/>
                </a:ln>
                <a:solidFill>
                  <a:srgbClr val="E9D27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Lean metodologija</a:t>
            </a:r>
            <a:endParaRPr lang="ta-IN" sz="2500" b="1" cap="none" spc="0" dirty="0">
              <a:ln w="12700">
                <a:solidFill>
                  <a:srgbClr val="E9D271"/>
                </a:solidFill>
                <a:prstDash val="solid"/>
              </a:ln>
              <a:solidFill>
                <a:srgbClr val="E9D27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267200" y="4475946"/>
            <a:ext cx="266244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a-IN" sz="2500" b="1" cap="none" spc="0" dirty="0" smtClean="0">
                <a:ln w="12700">
                  <a:solidFill>
                    <a:srgbClr val="E9D271"/>
                  </a:solidFill>
                  <a:prstDash val="solid"/>
                </a:ln>
                <a:solidFill>
                  <a:srgbClr val="E9D27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Poslovni model</a:t>
            </a:r>
            <a:endParaRPr lang="ta-IN" sz="2500" b="1" cap="none" spc="0" dirty="0">
              <a:ln w="12700">
                <a:solidFill>
                  <a:srgbClr val="E9D271"/>
                </a:solidFill>
                <a:prstDash val="solid"/>
              </a:ln>
              <a:solidFill>
                <a:srgbClr val="E9D27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267200" y="4038600"/>
            <a:ext cx="235797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a-IN" sz="2500" b="1" cap="none" spc="0" dirty="0" smtClean="0">
                <a:ln w="12700">
                  <a:solidFill>
                    <a:srgbClr val="E9D271"/>
                  </a:solidFill>
                  <a:prstDash val="solid"/>
                </a:ln>
                <a:solidFill>
                  <a:srgbClr val="E9D27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Poslovni</a:t>
            </a:r>
            <a:r>
              <a:rPr lang="ta-IN" sz="2500" b="1" cap="none" spc="0" baseline="0" dirty="0" smtClean="0">
                <a:ln w="12700">
                  <a:solidFill>
                    <a:srgbClr val="E9D271"/>
                  </a:solidFill>
                  <a:prstDash val="solid"/>
                </a:ln>
                <a:solidFill>
                  <a:srgbClr val="E9D27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plan</a:t>
            </a:r>
            <a:endParaRPr lang="ta-IN" sz="2500" b="1" cap="none" spc="0" dirty="0">
              <a:ln w="12700">
                <a:solidFill>
                  <a:srgbClr val="E9D271"/>
                </a:solidFill>
                <a:prstDash val="solid"/>
              </a:ln>
              <a:solidFill>
                <a:srgbClr val="E9D27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101353" y="1123146"/>
            <a:ext cx="417607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a-IN" sz="2500" b="0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Banja Luka –</a:t>
            </a:r>
            <a:r>
              <a:rPr lang="ta-IN" sz="2500" b="0" cap="none" spc="0" baseline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 Tuzla - Mostar</a:t>
            </a:r>
            <a:endParaRPr lang="ta-IN" sz="2500" b="0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01924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slov, isječak crtež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za ClipArt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130A7-4173-4C15-821F-80B7D77B4BE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112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1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1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BA2B-1E72-47DE-8BC8-3E680B0F9B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12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1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1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66E2-31EC-4ACF-827A-F5C5C6802D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112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1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1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3B920-8064-4AF9-9F51-6410D07E91D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12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1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1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2587-6EBD-4FCE-9E79-1620B75AF7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112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1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1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32F0-1272-4EF4-8ABE-CB8ED18220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68325" indent="-568325">
              <a:spcBef>
                <a:spcPts val="900"/>
              </a:spcBef>
              <a:spcAft>
                <a:spcPts val="900"/>
              </a:spcAft>
              <a:buSzPct val="90000"/>
              <a:defRPr sz="2800"/>
            </a:lvl1pPr>
            <a:lvl2pPr marL="914400" indent="-344488" defTabSz="1081088">
              <a:spcBef>
                <a:spcPts val="600"/>
              </a:spcBef>
              <a:spcAft>
                <a:spcPts val="600"/>
              </a:spcAft>
              <a:defRPr sz="2600"/>
            </a:lvl2pPr>
            <a:lvl3pPr marL="1139825" indent="-230188">
              <a:spcBef>
                <a:spcPts val="300"/>
              </a:spcBef>
              <a:spcAft>
                <a:spcPts val="300"/>
              </a:spcAft>
              <a:defRPr sz="2400"/>
            </a:lvl3pPr>
            <a:lvl4pPr marL="1377950" indent="-230188">
              <a:spcBef>
                <a:spcPts val="300"/>
              </a:spcBef>
              <a:spcAft>
                <a:spcPts val="300"/>
              </a:spcAft>
              <a:defRPr/>
            </a:lvl4pPr>
            <a:lvl5pPr marL="1603375" indent="-230188">
              <a:spcBef>
                <a:spcPts val="300"/>
              </a:spcBef>
              <a:spcAft>
                <a:spcPts val="3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2AF12-BED4-314C-B842-F2E2375B3FC6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984167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295400"/>
            <a:ext cx="7696200" cy="381000"/>
          </a:xfrm>
        </p:spPr>
        <p:txBody>
          <a:bodyPr/>
          <a:lstStyle>
            <a:lvl1pPr algn="ctr">
              <a:buNone/>
              <a:defRPr sz="2400" baseline="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62000" y="1828800"/>
            <a:ext cx="7620000" cy="4267200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 smtClean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200400" y="419100"/>
            <a:ext cx="5410200" cy="3048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6852F4-C146-0447-857B-4EECD31D1559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393816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2743200" cy="50292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228600" indent="-228600">
              <a:spcBef>
                <a:spcPts val="600"/>
              </a:spcBef>
              <a:defRPr sz="1800"/>
            </a:lvl1pPr>
            <a:lvl2pPr marL="457200" indent="-228600">
              <a:defRPr sz="1600" i="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next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1143000"/>
            <a:ext cx="5334000" cy="50292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200400" y="419100"/>
            <a:ext cx="5410200" cy="3048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1DBC46-CC27-5045-B274-5D02E19A3575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006795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2743200" cy="5029200"/>
          </a:xfrm>
        </p:spPr>
        <p:txBody>
          <a:bodyPr/>
          <a:lstStyle>
            <a:lvl1pPr marL="228600" indent="-228600">
              <a:defRPr sz="1800"/>
            </a:lvl1pPr>
            <a:lvl2pPr marL="457200" indent="-228600">
              <a:defRPr sz="1600" i="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next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1143000"/>
            <a:ext cx="5334000" cy="50292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200400" y="419100"/>
            <a:ext cx="5410200" cy="3048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24F846-521D-D547-98F0-4BC18EFFB047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051186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724400" y="1447800"/>
            <a:ext cx="3810000" cy="4648200"/>
          </a:xfrm>
          <a:prstGeom prst="roundRect">
            <a:avLst/>
          </a:prstGeom>
          <a:solidFill>
            <a:schemeClr val="bg2">
              <a:lumMod val="20000"/>
              <a:lumOff val="80000"/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457200" y="1371600"/>
            <a:ext cx="3810000" cy="4648200"/>
          </a:xfrm>
          <a:prstGeom prst="roundRect">
            <a:avLst/>
          </a:prstGeom>
          <a:solidFill>
            <a:schemeClr val="bg2">
              <a:lumMod val="20000"/>
              <a:lumOff val="80000"/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5052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5814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200400" y="419100"/>
            <a:ext cx="5410200" cy="3048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F34A2B-E2D8-A14E-A3FD-C22A1C5CEA68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776381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200" y="1371600"/>
            <a:ext cx="3810000" cy="4648200"/>
          </a:xfrm>
          <a:prstGeom prst="roundRect">
            <a:avLst/>
          </a:prstGeom>
          <a:solidFill>
            <a:schemeClr val="bg2">
              <a:lumMod val="20000"/>
              <a:lumOff val="80000"/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5052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5814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200400" y="419100"/>
            <a:ext cx="5410200" cy="3048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167F01-819D-F04C-A9A4-D7537CE65A3C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463099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5052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5814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200400" y="419100"/>
            <a:ext cx="5410200" cy="3048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2F3575-6C03-7F48-BC11-304E0F53FF22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514707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200400" y="419100"/>
            <a:ext cx="5410200" cy="304800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F702DA-F7D0-D54D-8A82-0DA0F02639C6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023106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8" descr="CSU_CMS_SlideRed.jpg                                           00067756Communications                 BFFC0D7F:"/>
          <p:cNvPicPr>
            <a:picLocks noChangeAspect="1" noChangeArrowheads="1"/>
          </p:cNvPicPr>
          <p:nvPr userDrawn="1"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6001A"/>
          </a:solidFill>
          <a:ln>
            <a:solidFill>
              <a:srgbClr val="86001A"/>
            </a:solidFill>
          </a:ln>
        </p:spPr>
      </p:pic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419100"/>
            <a:ext cx="541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enter slide title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37300"/>
            <a:ext cx="5334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defRPr>
            </a:lvl1pPr>
          </a:lstStyle>
          <a:p>
            <a:fld id="{E8C74ADC-64E4-2541-9942-95976D747D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381000" y="304800"/>
            <a:ext cx="2667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r-BA" altLang="x-none" smtClean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2" r:id="rId10"/>
    <p:sldLayoutId id="2147484594" r:id="rId11"/>
    <p:sldLayoutId id="2147484595" r:id="rId12"/>
    <p:sldLayoutId id="2147484597" r:id="rId13"/>
    <p:sldLayoutId id="2147484598" r:id="rId14"/>
    <p:sldLayoutId id="2147484599" r:id="rId1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Char char="–"/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973138" indent="-230188" algn="l" defTabSz="730250" rtl="0" eaLnBrk="0" fontAlgn="base" hangingPunct="0">
        <a:spcBef>
          <a:spcPts val="450"/>
        </a:spcBef>
        <a:spcAft>
          <a:spcPct val="0"/>
        </a:spcAft>
        <a:buClr>
          <a:srgbClr val="0000CC"/>
        </a:buClr>
        <a:buSzPct val="80000"/>
        <a:buFont typeface="Arial" charset="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Arial" charset="0"/>
        <a:buChar char="-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Arial" charset="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0142C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0142C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0142C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0142C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Smiling_girl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Image:Smile.jpg" TargetMode="Externa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4000" b="1" dirty="0" smtClean="0">
                <a:solidFill>
                  <a:srgbClr val="A50021"/>
                </a:solidFill>
              </a:rPr>
              <a:t>Interna komunikacija</a:t>
            </a:r>
          </a:p>
          <a:p>
            <a:pPr algn="ctr">
              <a:buNone/>
            </a:pPr>
            <a:endParaRPr lang="hr-HR" sz="3600" dirty="0" smtClean="0"/>
          </a:p>
          <a:p>
            <a:pPr algn="ctr">
              <a:buNone/>
            </a:pPr>
            <a:r>
              <a:rPr lang="hr-HR" dirty="0" smtClean="0"/>
              <a:t>Predavač: Dr. sc. Adisa Delić, vanredni profesor</a:t>
            </a:r>
          </a:p>
          <a:p>
            <a:pPr algn="ctr">
              <a:buNone/>
            </a:pPr>
            <a:r>
              <a:rPr lang="hr-HR" dirty="0" smtClean="0"/>
              <a:t>Ekonomski fakultet Univerziteta u Tuzli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0</a:t>
            </a:fld>
            <a:endParaRPr lang="en-US" b="1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</a:rPr>
              <a:t>Uloga komunikacije u organizaciji</a:t>
            </a:r>
            <a:r>
              <a:rPr lang="hr-HR" sz="2400" dirty="0" smtClean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47801"/>
            <a:ext cx="8229600" cy="4876799"/>
          </a:xfrm>
          <a:solidFill>
            <a:srgbClr val="FFFFFF"/>
          </a:solidFill>
        </p:spPr>
        <p:txBody>
          <a:bodyPr/>
          <a:lstStyle/>
          <a:p>
            <a:pPr marL="342900" lvl="0" indent="-34290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hr-BA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Fenomen komunikacije povezan je sa organizacijom, jer bez komunikacije organizirano djelovanje nije moguće. U</a:t>
            </a:r>
            <a:r>
              <a:rPr lang="bs-Latn-BA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loga komunikacije u organizaciji nije samo osigurati razmjenu informacija unutar organizacije nego i omogućiti razmjenu informacija između organizacije i njezine okoline (korisnika usluga, dobavljača, i sl.). </a:t>
            </a:r>
          </a:p>
          <a:p>
            <a:pPr marL="342900" lvl="0" indent="-34290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bs-Latn-BA" sz="2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lvl="0" indent="-34290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bs-Latn-BA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Kvalitetna komunikacija u organizaciji pretpostvka je za uspješno obavljanje radnih zadataka i uspostavljanja dobrih međuljudskih odnosa.</a:t>
            </a:r>
          </a:p>
          <a:p>
            <a:pPr marL="342900" lvl="0" indent="-34290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bs-Latn-BA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lvl="0" indent="-342900" algn="just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hr-BA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Nekvalitetna komunikacija može kod zaposlenika proizvesti osjećaj odbačenosti, beskorisnosti, povučenosti, bespomoćnosti i sl., što može dovesti do trajno narušenih međuljudskih odnosa u organizaciji, koje opet vodi ka dezintegraciji koletiva zaposleni, što se sve u konačnici negativno odražava na postizanje organizacijskih ciljeva.</a:t>
            </a:r>
            <a:endParaRPr lang="hr-HR" sz="2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indent="0" eaLnBrk="1" hangingPunct="1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5500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086600" cy="457200"/>
          </a:xfrm>
        </p:spPr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Značaj komunikacije za savremene organizacije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just" eaLnBrk="1" hangingPunct="1"/>
            <a:r>
              <a:rPr lang="sr-Latn-CS" sz="2800" dirty="0" smtClean="0"/>
              <a:t>Komunikacija je jako važna, kako bi organizacija mogla što uspješnije da ostvari svoje predviđene ciljeve;</a:t>
            </a:r>
          </a:p>
          <a:p>
            <a:pPr algn="just" eaLnBrk="1" hangingPunct="1"/>
            <a:r>
              <a:rPr lang="sr-Latn-CS" sz="2800" dirty="0" smtClean="0"/>
              <a:t>Što je komunikacija funkcionalnija, to je ostvarivanje  cilja izvjesnije.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19100"/>
            <a:ext cx="6553200" cy="4191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Formalna i neformalna komunikacija u organizaciji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r-BA" dirty="0" smtClean="0"/>
              <a:t>Formalna komunikacija je ona koja je unaprijed isplanirana i zvanična, koja se odvija u definisanoj i određenoj formi putem formalnih komunikacijskih kanala i koja je često  bazirana na odlukama menadžmenta (saopštenja kompanije, zvanični sastanci, akti kompanije). </a:t>
            </a:r>
          </a:p>
          <a:p>
            <a:pPr algn="just"/>
            <a:r>
              <a:rPr lang="hr-BA" dirty="0" smtClean="0"/>
              <a:t>Neformalna komunikacija odvija se putem neformalnih kanala (neformalni razgovori u vezi sa radnim zadacima i rješavanju određenih problema vezanih za posao i ostvarivanje organizacijskih ciljeva, neformalni razgovor uz kafu, na pauzama, interpretacija događaja u organizaciji, tračevi i dr.). </a:t>
            </a:r>
          </a:p>
          <a:p>
            <a:pPr algn="just"/>
            <a:r>
              <a:rPr lang="hr-BA" dirty="0" smtClean="0"/>
              <a:t>Iako se često pretpostvlja da su informacije dobivenu neformalnim kanlima komunikacije u organizaciji uglavnom iskrivljene i netačne, istraživanja pokazuju  da je tačnost ovih informacija kreće u prosjeku između 75 % i 95%. I jedan i drugi oblik komunikacije, i formalni i neformalni, igra važnu ulogu u integraciji kolektiva zaposlenika.</a:t>
            </a:r>
            <a:endParaRPr lang="hr-HR" dirty="0" smtClean="0"/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29042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400" dirty="0" smtClean="0">
                <a:solidFill>
                  <a:srgbClr val="A50021"/>
                </a:solidFill>
              </a:rPr>
              <a:t>Komunikacijski kanali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514350" indent="-514350" algn="just" eaLnBrk="1" hangingPunct="1"/>
            <a:r>
              <a:rPr lang="sr-Latn-CS" sz="2000" smtClean="0"/>
              <a:t>Komunikacioni kanali su zapravo </a:t>
            </a:r>
            <a:r>
              <a:rPr lang="sr-Latn-CS" sz="2000" b="1" smtClean="0"/>
              <a:t>sredstva poslovne komunikacije</a:t>
            </a:r>
            <a:r>
              <a:rPr lang="sr-Latn-CS" sz="2000" smtClean="0"/>
              <a:t>, pomoću kojih se prenose informacije unutar organizacije svijeta rada. Mogu biti </a:t>
            </a:r>
            <a:r>
              <a:rPr lang="sr-Latn-CS" sz="2000" b="1" smtClean="0"/>
              <a:t>formalni i neformalni</a:t>
            </a:r>
            <a:r>
              <a:rPr lang="sr-Latn-CS" sz="2000" smtClean="0"/>
              <a:t>;</a:t>
            </a:r>
          </a:p>
          <a:p>
            <a:pPr marL="514350" indent="-514350" algn="just" eaLnBrk="1" hangingPunct="1"/>
            <a:r>
              <a:rPr lang="sr-Latn-CS" sz="2000" b="1" smtClean="0"/>
              <a:t>Formalni pisani</a:t>
            </a:r>
            <a:r>
              <a:rPr lang="sr-Latn-CS" sz="2000" smtClean="0"/>
              <a:t> komunikacioni kanali su: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smtClean="0"/>
              <a:t>pisma;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smtClean="0"/>
              <a:t>obavještenja i izvještaji;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smtClean="0"/>
              <a:t>priručnici;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smtClean="0"/>
              <a:t>bilteni i interne novine (časopisi);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smtClean="0"/>
              <a:t>audio-video sredstva (interna TV i radio mreža);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smtClean="0"/>
              <a:t>elektronska pošta (E-mail);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smtClean="0"/>
              <a:t>kutije za predloge;</a:t>
            </a:r>
          </a:p>
          <a:p>
            <a:pPr marL="514350" indent="-514350" algn="just" eaLnBrk="1" hangingPunct="1">
              <a:buFontTx/>
              <a:buAutoNum type="arabicPeriod"/>
            </a:pPr>
            <a:endParaRPr lang="sr-Latn-CS" sz="2000" smtClean="0"/>
          </a:p>
        </p:txBody>
      </p:sp>
    </p:spTree>
    <p:extLst>
      <p:ext uri="{BB962C8B-B14F-4D97-AF65-F5344CB8AC3E}">
        <p14:creationId xmlns:p14="http://schemas.microsoft.com/office/powerpoint/2010/main" val="20209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rgbClr val="A50021"/>
                </a:solidFill>
              </a:rPr>
              <a:t>Formalni nepisani komunikacijski kanali</a:t>
            </a:r>
            <a:endParaRPr lang="en-US" dirty="0" smtClean="0">
              <a:solidFill>
                <a:srgbClr val="A5002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algn="just" eaLnBrk="1" hangingPunct="1"/>
            <a:r>
              <a:rPr lang="sr-Latn-CS" sz="2000" b="1" dirty="0" smtClean="0"/>
              <a:t>Formalni nepisani </a:t>
            </a:r>
            <a:r>
              <a:rPr lang="sr-Latn-CS" sz="2000" dirty="0" smtClean="0"/>
              <a:t>kanali su:</a:t>
            </a:r>
          </a:p>
          <a:p>
            <a:pPr algn="just" eaLnBrk="1" hangingPunct="1">
              <a:buFontTx/>
              <a:buAutoNum type="arabicPeriod"/>
            </a:pPr>
            <a:r>
              <a:rPr lang="sr-Latn-CS" sz="2000" b="1" dirty="0" smtClean="0"/>
              <a:t>direktna komunikacija;</a:t>
            </a:r>
          </a:p>
          <a:p>
            <a:pPr algn="just" eaLnBrk="1" hangingPunct="1">
              <a:buFontTx/>
              <a:buAutoNum type="arabicPeriod"/>
            </a:pPr>
            <a:r>
              <a:rPr lang="sr-Latn-CS" sz="2000" b="1" dirty="0" smtClean="0"/>
              <a:t>mali skupovi zaposlenika;</a:t>
            </a:r>
          </a:p>
          <a:p>
            <a:pPr algn="just" eaLnBrk="1" hangingPunct="1">
              <a:buFontTx/>
              <a:buAutoNum type="arabicPeriod"/>
            </a:pPr>
            <a:r>
              <a:rPr lang="sr-Latn-CS" sz="2000" b="1" dirty="0" smtClean="0"/>
              <a:t>veliki skupovi zaposlenika;</a:t>
            </a:r>
          </a:p>
          <a:p>
            <a:pPr algn="just" eaLnBrk="1" hangingPunct="1">
              <a:buFontTx/>
              <a:buAutoNum type="arabicPeriod"/>
            </a:pPr>
            <a:r>
              <a:rPr lang="sr-Latn-CS" sz="2000" b="1" dirty="0" smtClean="0"/>
              <a:t>sastanci;</a:t>
            </a:r>
          </a:p>
          <a:p>
            <a:pPr algn="just" eaLnBrk="1" hangingPunct="1">
              <a:buFontTx/>
              <a:buAutoNum type="arabicPeriod"/>
            </a:pPr>
            <a:r>
              <a:rPr lang="sr-Latn-CS" sz="2000" b="1" dirty="0" smtClean="0"/>
              <a:t>posjete;</a:t>
            </a:r>
          </a:p>
          <a:p>
            <a:pPr algn="just" eaLnBrk="1" hangingPunct="1">
              <a:buFontTx/>
              <a:buAutoNum type="arabicPeriod"/>
            </a:pPr>
            <a:r>
              <a:rPr lang="sr-Latn-CS" sz="2000" b="1" dirty="0" smtClean="0"/>
              <a:t>auditing (interno posmatranje);</a:t>
            </a:r>
          </a:p>
          <a:p>
            <a:pPr algn="just" eaLnBrk="1" hangingPunct="1">
              <a:buFontTx/>
              <a:buAutoNum type="arabicPeriod"/>
            </a:pPr>
            <a:r>
              <a:rPr lang="sr-Latn-CS" sz="2000" b="1" dirty="0" smtClean="0"/>
              <a:t>obuka zaposlenika;</a:t>
            </a:r>
          </a:p>
          <a:p>
            <a:pPr algn="just" eaLnBrk="1" hangingPunct="1">
              <a:buFontTx/>
              <a:buAutoNum type="arabicPeriod"/>
            </a:pPr>
            <a:r>
              <a:rPr lang="sr-Latn-CS" sz="2000" b="1" dirty="0" smtClean="0"/>
              <a:t>svečanost;</a:t>
            </a:r>
          </a:p>
          <a:p>
            <a:pPr algn="just" eaLnBrk="1" hangingPunct="1">
              <a:buFontTx/>
              <a:buAutoNum type="arabicPeriod"/>
            </a:pPr>
            <a:r>
              <a:rPr lang="sr-Latn-CS" sz="2000" b="1" dirty="0" smtClean="0"/>
              <a:t>davanje priznanja i slično.</a:t>
            </a:r>
            <a:endParaRPr lang="en-US" sz="2000" dirty="0" smtClean="0"/>
          </a:p>
          <a:p>
            <a:pPr algn="just" eaLnBrk="1" hangingPunct="1"/>
            <a:endParaRPr lang="en-US" sz="2000" dirty="0" smtClean="0"/>
          </a:p>
          <a:p>
            <a:pPr algn="just" eaLnBrk="1" hangingPunct="1"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400" dirty="0" smtClean="0">
                <a:solidFill>
                  <a:srgbClr val="A50021"/>
                </a:solidFill>
              </a:rPr>
              <a:t>Neformalni kanali komunikacija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514350" indent="-514350" algn="just" eaLnBrk="1" hangingPunct="1"/>
            <a:r>
              <a:rPr lang="sr-Latn-CS" sz="2000" dirty="0" smtClean="0"/>
              <a:t>Neformalni kanali su vrlo važni, jer često mogu biti lakše sredstvo dolaska do informacija od značaja.</a:t>
            </a:r>
          </a:p>
          <a:p>
            <a:pPr marL="514350" indent="-514350" algn="just" eaLnBrk="1" hangingPunct="1"/>
            <a:r>
              <a:rPr lang="sr-Latn-CS" sz="2000" dirty="0" smtClean="0"/>
              <a:t>U neformalne kanale spadaju: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dirty="0" smtClean="0"/>
              <a:t>glasine;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dirty="0" smtClean="0"/>
              <a:t>privatni kontakti;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dirty="0" smtClean="0"/>
              <a:t>konverzacija;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dirty="0" smtClean="0"/>
              <a:t>šaljiv i satiričan materijal;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dirty="0" smtClean="0"/>
              <a:t>specifični izrazi (žargon, sleng);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sr-Latn-CS" sz="2000" b="1" dirty="0" smtClean="0"/>
              <a:t>tajni znaci i gestikulacija</a:t>
            </a:r>
            <a:r>
              <a:rPr lang="sr-Latn-C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362200" y="419100"/>
            <a:ext cx="6248400" cy="419100"/>
          </a:xfrm>
        </p:spPr>
        <p:txBody>
          <a:bodyPr/>
          <a:lstStyle/>
          <a:p>
            <a:pPr eaLnBrk="1" hangingPunct="1"/>
            <a:r>
              <a:rPr lang="hr-HR" sz="2400" smtClean="0">
                <a:solidFill>
                  <a:srgbClr val="A50021"/>
                </a:solidFill>
              </a:rPr>
              <a:t>Smetnje i prepreke poslovnom komuniciranju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x-none" sz="2000" b="1" smtClean="0"/>
              <a:t>ograničenost sposobnosti prijema r</a:t>
            </a:r>
            <a:r>
              <a:rPr lang="sr-Latn-CS" sz="2000" b="1" dirty="0" smtClean="0"/>
              <a:t>ij</a:t>
            </a:r>
            <a:r>
              <a:rPr lang="x-none" sz="2000" b="1" smtClean="0"/>
              <a:t>eči one osobe kojoj je komunikacija nam</a:t>
            </a:r>
            <a:r>
              <a:rPr lang="sr-Latn-CS" sz="2000" b="1" dirty="0" smtClean="0"/>
              <a:t>ij</a:t>
            </a:r>
            <a:r>
              <a:rPr lang="x-none" sz="2000" b="1" smtClean="0"/>
              <a:t>enjena </a:t>
            </a:r>
            <a:r>
              <a:rPr lang="x-none" sz="2000" smtClean="0"/>
              <a:t>(velika količina informacija, apstraktno izražavanje i slično);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x-none" sz="2000" b="1" smtClean="0"/>
              <a:t>distrakcija, tj. ometanje pažnje prilikom prijema informacije </a:t>
            </a:r>
            <a:r>
              <a:rPr lang="x-none" sz="2000" smtClean="0"/>
              <a:t>(spoljašnja i unutrašnja distrakcija);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x-none" sz="2000" b="1" smtClean="0"/>
              <a:t>nejasno formulisane postavke (korišćenje nepoznatih r</a:t>
            </a:r>
            <a:r>
              <a:rPr lang="sr-Latn-CS" sz="2000" b="1" dirty="0" smtClean="0"/>
              <a:t>ij</a:t>
            </a:r>
            <a:r>
              <a:rPr lang="x-none" sz="2000" b="1" smtClean="0"/>
              <a:t>eči i pojmova)</a:t>
            </a:r>
            <a:r>
              <a:rPr lang="x-none" sz="2000" smtClean="0"/>
              <a:t>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x-none" sz="2000" b="1" smtClean="0"/>
              <a:t>nekompatibilnost (nesklad) shema sagovornika </a:t>
            </a:r>
            <a:r>
              <a:rPr lang="x-none" sz="2000" smtClean="0"/>
              <a:t>(hrana za siromašnog ima sasvim različito značenje za bogatog i siromašnog; moral ne označava isto u društvima Zapada i Istoka i slično);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x-none" sz="2000" b="1" smtClean="0"/>
              <a:t>uticaj nesv</a:t>
            </a:r>
            <a:r>
              <a:rPr lang="sr-Latn-CS" sz="2000" b="1" dirty="0" smtClean="0"/>
              <a:t>j</a:t>
            </a:r>
            <a:r>
              <a:rPr lang="x-none" sz="2000" b="1" smtClean="0"/>
              <a:t>esnih mehanizama (predrasude ili očekivanja)</a:t>
            </a:r>
            <a:r>
              <a:rPr lang="x-none" sz="2000" smtClean="0"/>
              <a:t>.</a:t>
            </a:r>
            <a:endParaRPr lang="en-US" sz="20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</a:rPr>
              <a:t>Najuspje</a:t>
            </a:r>
            <a:r>
              <a:rPr lang="hr-HR" sz="2400" b="1" dirty="0" smtClean="0">
                <a:solidFill>
                  <a:srgbClr val="A50021"/>
                </a:solidFill>
                <a:latin typeface="Times New Roman" pitchFamily="18" charset="0"/>
              </a:rPr>
              <a:t>š</a:t>
            </a:r>
            <a:r>
              <a:rPr lang="hr-HR" sz="2400" b="1" dirty="0" smtClean="0">
                <a:solidFill>
                  <a:srgbClr val="A50021"/>
                </a:solidFill>
              </a:rPr>
              <a:t>niji zaposlenici 21. stoljeća</a:t>
            </a:r>
            <a:r>
              <a:rPr lang="hr-HR" sz="2400" dirty="0" smtClean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47801"/>
            <a:ext cx="8229600" cy="4190999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buNone/>
            </a:pPr>
            <a:endParaRPr lang="hr-HR" dirty="0" smtClean="0"/>
          </a:p>
          <a:p>
            <a:pPr eaLnBrk="1" hangingPunct="1"/>
            <a:r>
              <a:rPr lang="hr-HR" dirty="0" smtClean="0"/>
              <a:t>Znaju raditi posebno vrednovane poslove</a:t>
            </a:r>
          </a:p>
          <a:p>
            <a:pPr eaLnBrk="1" hangingPunct="1"/>
            <a:r>
              <a:rPr lang="hr-HR" dirty="0" smtClean="0"/>
              <a:t>Izuzetno puno rade</a:t>
            </a:r>
          </a:p>
          <a:p>
            <a:pPr eaLnBrk="1" hangingPunct="1"/>
            <a:r>
              <a:rPr lang="hr-HR" dirty="0" smtClean="0"/>
              <a:t>Prilagođavaju se brzim promjenama</a:t>
            </a:r>
          </a:p>
          <a:p>
            <a:pPr eaLnBrk="1" hangingPunct="1"/>
            <a:r>
              <a:rPr lang="hr-HR" b="1" dirty="0" smtClean="0">
                <a:solidFill>
                  <a:srgbClr val="CC3300"/>
                </a:solidFill>
              </a:rPr>
              <a:t>Imaju odlične interpersonalne vještine</a:t>
            </a:r>
          </a:p>
          <a:p>
            <a:pPr lvl="2" eaLnBrk="1" hangingPunct="1"/>
            <a:r>
              <a:rPr lang="hr-HR" b="1" dirty="0" smtClean="0">
                <a:solidFill>
                  <a:srgbClr val="CC3300"/>
                </a:solidFill>
              </a:rPr>
              <a:t>Odlično komuniciraju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defTabSz="914400">
              <a:buClr>
                <a:srgbClr val="86001A"/>
              </a:buClr>
            </a:pPr>
            <a:r>
              <a:rPr lang="hr-B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VJEŠTINE INTERPERSONALNE KOMUNIKACIJE</a:t>
            </a:r>
          </a:p>
          <a:p>
            <a:pPr lvl="1" defTabSz="914400">
              <a:buClr>
                <a:srgbClr val="86001A"/>
              </a:buClr>
            </a:pPr>
            <a:r>
              <a:rPr lang="hr-BA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Vještina prezentacije i govora</a:t>
            </a:r>
            <a:endParaRPr lang="hr-BA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defTabSz="914400">
              <a:buClr>
                <a:srgbClr val="86001A"/>
              </a:buClr>
            </a:pPr>
            <a:r>
              <a:rPr lang="hr-BA" sz="2400" dirty="0" smtClean="0">
                <a:latin typeface="Arial" pitchFamily="34" charset="0"/>
                <a:cs typeface="Arial" pitchFamily="34" charset="0"/>
              </a:rPr>
              <a:t>Vještine pregovaranja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/>
          <a:lstStyle/>
          <a:p>
            <a:r>
              <a:rPr lang="hr-BA" sz="2400" dirty="0" smtClean="0">
                <a:solidFill>
                  <a:schemeClr val="accent2"/>
                </a:solidFill>
              </a:rPr>
              <a:t>Razvijanje vještina za interpersonalnu komunikaciju kao pretpostavka kvalitetne interne komunikacije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17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327350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934200" cy="457200"/>
          </a:xfrm>
        </p:spPr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</a:rPr>
              <a:t>Posao koji radimo temelji se na tri sistema vještina</a:t>
            </a:r>
            <a:endParaRPr lang="hr-HR" sz="2400" dirty="0" smtClean="0">
              <a:solidFill>
                <a:srgbClr val="A5002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hr-HR" smtClean="0"/>
          </a:p>
          <a:p>
            <a:pPr eaLnBrk="1" hangingPunct="1"/>
            <a:r>
              <a:rPr lang="hr-HR" smtClean="0"/>
              <a:t>stručna znanja</a:t>
            </a:r>
          </a:p>
          <a:p>
            <a:pPr eaLnBrk="1" hangingPunct="1"/>
            <a:r>
              <a:rPr lang="hr-HR" smtClean="0"/>
              <a:t>stručne vještine</a:t>
            </a:r>
          </a:p>
          <a:p>
            <a:pPr eaLnBrk="1" hangingPunct="1"/>
            <a:r>
              <a:rPr lang="hr-HR" b="1" smtClean="0">
                <a:solidFill>
                  <a:srgbClr val="AB1153"/>
                </a:solidFill>
              </a:rPr>
              <a:t>socijalne i komunikacijske vještine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220853"/>
              </p:ext>
            </p:extLst>
          </p:nvPr>
        </p:nvGraphicFramePr>
        <p:xfrm>
          <a:off x="381000" y="13716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19100"/>
            <a:ext cx="7848600" cy="304800"/>
          </a:xfrm>
        </p:spPr>
        <p:txBody>
          <a:bodyPr/>
          <a:lstStyle/>
          <a:p>
            <a:r>
              <a:rPr lang="hr-HR" sz="2400" dirty="0">
                <a:solidFill>
                  <a:srgbClr val="A50021"/>
                </a:solidFill>
              </a:rPr>
              <a:t>Karakteristike organizacijske strukture javne uprave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1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576345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20000" cy="533400"/>
          </a:xfrm>
        </p:spPr>
        <p:txBody>
          <a:bodyPr/>
          <a:lstStyle/>
          <a:p>
            <a:pPr eaLnBrk="1" hangingPunct="1"/>
            <a:r>
              <a:rPr lang="hr-HR" dirty="0" smtClean="0">
                <a:solidFill>
                  <a:srgbClr val="CC0000"/>
                </a:solidFill>
              </a:rPr>
              <a:t>Predrasude  o komunikaciji</a:t>
            </a:r>
            <a:r>
              <a:rPr lang="hr-HR" dirty="0" smtClean="0"/>
              <a:t> </a:t>
            </a:r>
          </a:p>
        </p:txBody>
      </p:sp>
      <p:graphicFrame>
        <p:nvGraphicFramePr>
          <p:cNvPr id="68665" name="Group 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26758126"/>
              </p:ext>
            </p:extLst>
          </p:nvPr>
        </p:nvGraphicFramePr>
        <p:xfrm>
          <a:off x="685800" y="1600200"/>
          <a:ext cx="7772400" cy="4458335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netačno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tačno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Svi znaju komunicirati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Vještine komunikacije mogu se naučiti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Komunicira se riječima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Najčešće se komunicira neverbalnim znakovima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Komunikaciju je moguće izbjeći ukoliko smo u prisustvu drugih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Nemoguće, zbog neverbalne komunikacije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Komunikacija je svjestan akt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Komunikacija nije uvijek pod našom kontrolom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Opsežna komunikacija unapređuje međuljudske odnose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Prekid komunikacije nekada smiruje emocije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 šutnja može biti efektivna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solidFill>
                  <a:srgbClr val="A50021"/>
                </a:solidFill>
                <a:latin typeface="Times New Roman" pitchFamily="18" charset="0"/>
              </a:rPr>
              <a:t>Vježba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hr-HR" dirty="0" smtClean="0"/>
              <a:t>U kojem postotku koristite sljedeće oblike verbalne komunikacije:</a:t>
            </a:r>
          </a:p>
          <a:p>
            <a:pPr eaLnBrk="1" hangingPunct="1"/>
            <a:r>
              <a:rPr lang="hr-HR" dirty="0" smtClean="0"/>
              <a:t>govorim ……………%</a:t>
            </a:r>
          </a:p>
          <a:p>
            <a:pPr eaLnBrk="1" hangingPunct="1"/>
            <a:r>
              <a:rPr lang="hr-HR" dirty="0" smtClean="0"/>
              <a:t>slušam ……………..%</a:t>
            </a:r>
          </a:p>
          <a:p>
            <a:pPr eaLnBrk="1" hangingPunct="1"/>
            <a:r>
              <a:rPr lang="hr-HR" dirty="0" smtClean="0"/>
              <a:t>pišem ………………%</a:t>
            </a:r>
          </a:p>
          <a:p>
            <a:pPr eaLnBrk="1" hangingPunct="1"/>
            <a:r>
              <a:rPr lang="hr-HR" dirty="0" smtClean="0"/>
              <a:t>čitam ……………….%</a:t>
            </a:r>
          </a:p>
          <a:p>
            <a:pPr lvl="3" eaLnBrk="1" hangingPunct="1"/>
            <a:r>
              <a:rPr lang="hr-HR" dirty="0" smtClean="0"/>
              <a:t>Ukupno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  <a:latin typeface="Times New Roman" pitchFamily="18" charset="0"/>
              </a:rPr>
              <a:t>Verbalna komunikacija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hr-HR" dirty="0" smtClean="0"/>
              <a:t>Rezultati istraživanja pokazuju sljedeće:</a:t>
            </a:r>
          </a:p>
          <a:p>
            <a:pPr eaLnBrk="1" hangingPunct="1"/>
            <a:r>
              <a:rPr lang="hr-HR" dirty="0" smtClean="0"/>
              <a:t>govorim …  35………%</a:t>
            </a:r>
          </a:p>
          <a:p>
            <a:pPr eaLnBrk="1" hangingPunct="1"/>
            <a:r>
              <a:rPr lang="hr-HR" dirty="0" smtClean="0"/>
              <a:t>slušam ……40………%</a:t>
            </a:r>
          </a:p>
          <a:p>
            <a:pPr eaLnBrk="1" hangingPunct="1"/>
            <a:r>
              <a:rPr lang="hr-HR" dirty="0" smtClean="0"/>
              <a:t>pišem ………9………%</a:t>
            </a:r>
          </a:p>
          <a:p>
            <a:pPr eaLnBrk="1" hangingPunct="1"/>
            <a:r>
              <a:rPr lang="hr-HR" dirty="0" smtClean="0"/>
              <a:t>čitam ………16………%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0772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752600"/>
                <a:gridCol w="1447800"/>
                <a:gridCol w="1371600"/>
                <a:gridCol w="1219200"/>
              </a:tblGrid>
              <a:tr h="1676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Načini komuniciranja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Slušanje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Govor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Čitanje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Pisanje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Usvojene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endParaRPr lang="hr-HR" noProof="0" dirty="0"/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prvo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drugo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treće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četvrto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Korištene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najviše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manje</a:t>
                      </a:r>
                      <a:endParaRPr kumimoji="0" lang="hr-H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još manje</a:t>
                      </a:r>
                      <a:endParaRPr kumimoji="0" lang="hr-H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najmanje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(%-100)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45%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30%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16%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9%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Naučene</a:t>
                      </a:r>
                      <a:endParaRPr kumimoji="0" lang="hr-H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najmanje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nešto više</a:t>
                      </a:r>
                      <a:endParaRPr kumimoji="0" lang="hr-H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više</a:t>
                      </a:r>
                      <a:endParaRPr kumimoji="0" lang="hr-HR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najviše</a:t>
                      </a:r>
                      <a:endParaRPr kumimoji="0" lang="hr-H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A50021"/>
                </a:solidFill>
              </a:rPr>
              <a:t>Načini komuniciranja</a:t>
            </a:r>
            <a:endParaRPr lang="hr-HR" sz="24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22</a:t>
            </a:fld>
            <a:endParaRPr lang="en-US" b="1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Verbalna komunikacija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prijenos informacija govorom, riječima 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prenose se stajališta, upute, uvjerenja, ideje, osjećaji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sastoji se od slušanja i govorenja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Uspješnost verbalne komunikacije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hr-HR" dirty="0" smtClean="0"/>
              <a:t>Zavisi od: </a:t>
            </a:r>
          </a:p>
          <a:p>
            <a:pPr eaLnBrk="1" hangingPunct="1"/>
            <a:endParaRPr lang="hr-HR" dirty="0" smtClean="0"/>
          </a:p>
          <a:p>
            <a:pPr eaLnBrk="1" hangingPunct="1"/>
            <a:r>
              <a:rPr lang="hr-HR" dirty="0" smtClean="0"/>
              <a:t>osobina onoga ko prenosi informaciju</a:t>
            </a:r>
          </a:p>
          <a:p>
            <a:pPr eaLnBrk="1" hangingPunct="1"/>
            <a:r>
              <a:rPr lang="hr-HR" dirty="0" smtClean="0"/>
              <a:t>osobina onoga ko prima informaciju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629400" cy="457200"/>
          </a:xfrm>
        </p:spPr>
        <p:txBody>
          <a:bodyPr/>
          <a:lstStyle/>
          <a:p>
            <a:pPr algn="ctr" eaLnBrk="1" hangingPunct="1"/>
            <a:r>
              <a:rPr lang="hr-HR" sz="2400" dirty="0" smtClean="0">
                <a:solidFill>
                  <a:srgbClr val="A50021"/>
                </a:solidFill>
              </a:rPr>
              <a:t>Preporuke za uspješan prijenos poruke riječima  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dirty="0" smtClean="0"/>
              <a:t>što manje stranih riječi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rečenice u službenim susretima  trebaju biti kratke 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izbjegavati zamjenice (oni, neki neke, to, prema ovome) i 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ne pretjerivati sa  upotrebom pridjeva 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prilagoditi se govoru sugovorniku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ne govoriti samom sebi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ea typeface="ＭＳ Ｐゴシック" pitchFamily="34" charset="-128"/>
              </a:rPr>
              <a:t>Pravi razliku između situacija kada vodiš i kada savjetuješ 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hr-HR" dirty="0" smtClean="0">
                <a:ea typeface="ＭＳ Ｐゴシック" pitchFamily="34" charset="-128"/>
              </a:rPr>
              <a:t>Budi usmjeren na problem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</a:t>
            </a:r>
            <a:r>
              <a:rPr lang="hr-HR" dirty="0" smtClean="0">
                <a:ea typeface="ＭＳ Ｐゴシック" pitchFamily="34" charset="-128"/>
              </a:rPr>
              <a:t>udi iskren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hr-HR" dirty="0" smtClean="0">
                <a:ea typeface="ＭＳ Ｐゴシック" pitchFamily="34" charset="-128"/>
              </a:rPr>
              <a:t>Koristi deskriptivan pristup u ocjeni situacije, ne evaluiraj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hr-HR" dirty="0" smtClean="0">
                <a:ea typeface="ＭＳ Ｐゴシック" pitchFamily="34" charset="-128"/>
              </a:rPr>
              <a:t>Iskaži poštovanje prema sagovorniku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304800"/>
            <a:ext cx="6172200" cy="457200"/>
          </a:xfrm>
        </p:spPr>
        <p:txBody>
          <a:bodyPr/>
          <a:lstStyle/>
          <a:p>
            <a:r>
              <a:rPr lang="hr-HR" sz="2400" dirty="0" smtClean="0">
                <a:solidFill>
                  <a:srgbClr val="A50021"/>
                </a:solidFill>
              </a:rPr>
              <a:t>Vodič za uspješnu interpersonalnu komunikaciju</a:t>
            </a:r>
            <a:endParaRPr lang="hr-HR" sz="24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26</a:t>
            </a:fld>
            <a:endParaRPr lang="en-US" b="1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ea typeface="ＭＳ Ｐゴシック" pitchFamily="34" charset="-128"/>
              </a:rPr>
              <a:t>Budi povezan sa onim o čemu se govori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hr-HR" dirty="0" smtClean="0">
                <a:ea typeface="ＭＳ Ｐゴシック" pitchFamily="34" charset="-128"/>
              </a:rPr>
              <a:t>Govori u ja-formi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hr-HR" dirty="0" smtClean="0">
                <a:ea typeface="ＭＳ Ｐゴシック" pitchFamily="34" charset="-128"/>
              </a:rPr>
              <a:t>Iskaži sposobnost pažljivog slušaoca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hr-HR" dirty="0" smtClean="0">
                <a:ea typeface="ＭＳ Ｐゴシック" pitchFamily="34" charset="-128"/>
              </a:rPr>
              <a:t>Iskaži kulturalnu senzitivnost</a:t>
            </a:r>
          </a:p>
          <a:p>
            <a:pPr eaLnBrk="1" hangingPunct="1"/>
            <a:r>
              <a:rPr lang="hr-HR" dirty="0" smtClean="0">
                <a:ea typeface="ＭＳ Ｐゴシック" pitchFamily="34" charset="-128"/>
              </a:rPr>
              <a:t>Budi svjestan snage neverbalne komunikacije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304800"/>
            <a:ext cx="6172200" cy="457200"/>
          </a:xfrm>
        </p:spPr>
        <p:txBody>
          <a:bodyPr/>
          <a:lstStyle/>
          <a:p>
            <a:r>
              <a:rPr lang="hr-HR" sz="2400" dirty="0" smtClean="0">
                <a:solidFill>
                  <a:srgbClr val="A50021"/>
                </a:solidFill>
              </a:rPr>
              <a:t>Vodič za uspješnu interpersonalnu komunikaciju</a:t>
            </a:r>
            <a:endParaRPr lang="hr-HR" sz="24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27</a:t>
            </a:fld>
            <a:endParaRPr lang="en-US" b="1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381000"/>
          </a:xfrm>
        </p:spPr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</a:rPr>
              <a:t>Koliko navedeni faktori utječu na razumijevanje određene poruke?</a:t>
            </a:r>
          </a:p>
        </p:txBody>
      </p:sp>
      <p:sp>
        <p:nvSpPr>
          <p:cNvPr id="204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r-HR" dirty="0" smtClean="0"/>
          </a:p>
          <a:p>
            <a:pPr eaLnBrk="1" hangingPunct="1">
              <a:buFontTx/>
              <a:buNone/>
            </a:pPr>
            <a:endParaRPr lang="hr-HR" dirty="0" smtClean="0"/>
          </a:p>
          <a:p>
            <a:pPr eaLnBrk="1" hangingPunct="1">
              <a:buFontTx/>
              <a:buNone/>
            </a:pPr>
            <a:endParaRPr lang="hr-HR" dirty="0" smtClean="0"/>
          </a:p>
        </p:txBody>
      </p:sp>
      <p:pic>
        <p:nvPicPr>
          <p:cNvPr id="20485" name="Picture 2053" descr="pe020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495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1600200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Courier New" pitchFamily="49" charset="0"/>
              <a:buChar char="o"/>
            </a:pPr>
            <a:r>
              <a:rPr lang="hr-HR" b="0" dirty="0" smtClean="0">
                <a:latin typeface="Calibri" pitchFamily="34" charset="0"/>
                <a:cs typeface="Calibri" pitchFamily="34" charset="0"/>
              </a:rPr>
              <a:t>Riječi...................................%</a:t>
            </a:r>
          </a:p>
          <a:p>
            <a:pPr algn="l">
              <a:buFont typeface="Courier New" pitchFamily="49" charset="0"/>
              <a:buChar char="o"/>
            </a:pPr>
            <a:r>
              <a:rPr lang="hr-HR" b="0" dirty="0" smtClean="0">
                <a:latin typeface="Calibri" pitchFamily="34" charset="0"/>
                <a:cs typeface="Calibri" pitchFamily="34" charset="0"/>
              </a:rPr>
              <a:t>Glas....................................%</a:t>
            </a:r>
          </a:p>
          <a:p>
            <a:pPr algn="l">
              <a:buFont typeface="Courier New" pitchFamily="49" charset="0"/>
              <a:buChar char="o"/>
            </a:pPr>
            <a:r>
              <a:rPr lang="hr-HR" b="0" dirty="0" smtClean="0">
                <a:latin typeface="Calibri" pitchFamily="34" charset="0"/>
                <a:cs typeface="Calibri" pitchFamily="34" charset="0"/>
              </a:rPr>
              <a:t>Mimika, geste, okolina.......%</a:t>
            </a:r>
          </a:p>
          <a:p>
            <a:pPr algn="l">
              <a:buFont typeface="Courier New" pitchFamily="49" charset="0"/>
              <a:buChar char="o"/>
            </a:pPr>
            <a:endParaRPr lang="hr-HR" b="0" dirty="0" smtClean="0">
              <a:latin typeface="Calibri" pitchFamily="34" charset="0"/>
              <a:cs typeface="Calibri" pitchFamily="34" charset="0"/>
            </a:endParaRPr>
          </a:p>
          <a:p>
            <a:pPr algn="l">
              <a:buFont typeface="Courier New" pitchFamily="49" charset="0"/>
              <a:buChar char="o"/>
            </a:pPr>
            <a:endParaRPr lang="hr-HR" b="0" dirty="0" smtClean="0">
              <a:latin typeface="Calibri" pitchFamily="34" charset="0"/>
              <a:cs typeface="Calibri" pitchFamily="34" charset="0"/>
            </a:endParaRPr>
          </a:p>
          <a:p>
            <a:pPr algn="l">
              <a:buFont typeface="Courier New" pitchFamily="49" charset="0"/>
              <a:buChar char="o"/>
            </a:pPr>
            <a:endParaRPr lang="hr-HR" b="0" dirty="0" smtClean="0">
              <a:latin typeface="Calibri" pitchFamily="34" charset="0"/>
              <a:cs typeface="Calibri" pitchFamily="34" charset="0"/>
            </a:endParaRPr>
          </a:p>
          <a:p>
            <a:pPr algn="l">
              <a:buFont typeface="Courier New" pitchFamily="49" charset="0"/>
              <a:buChar char="o"/>
            </a:pPr>
            <a:endParaRPr lang="hr-HR" b="0" dirty="0" smtClean="0">
              <a:latin typeface="Calibri" pitchFamily="34" charset="0"/>
              <a:cs typeface="Calibri" pitchFamily="34" charset="0"/>
            </a:endParaRPr>
          </a:p>
          <a:p>
            <a:pPr algn="l">
              <a:buFont typeface="Courier New" pitchFamily="49" charset="0"/>
              <a:buChar char="o"/>
            </a:pPr>
            <a:endParaRPr lang="hr-HR" b="0" dirty="0" smtClean="0">
              <a:latin typeface="Calibri" pitchFamily="34" charset="0"/>
              <a:cs typeface="Calibri" pitchFamily="34" charset="0"/>
            </a:endParaRPr>
          </a:p>
          <a:p>
            <a:pPr algn="l">
              <a:buFont typeface="Courier New" pitchFamily="49" charset="0"/>
              <a:buChar char="o"/>
            </a:pPr>
            <a:endParaRPr lang="hr-HR" b="0" dirty="0" smtClean="0">
              <a:latin typeface="Calibri" pitchFamily="34" charset="0"/>
              <a:cs typeface="Calibri" pitchFamily="34" charset="0"/>
            </a:endParaRPr>
          </a:p>
          <a:p>
            <a:pPr algn="l">
              <a:buFont typeface="Courier New" pitchFamily="49" charset="0"/>
              <a:buChar char="o"/>
            </a:pPr>
            <a:endParaRPr lang="hr-HR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</a:rPr>
              <a:t>Komunikacija u organizaciji</a:t>
            </a:r>
            <a:r>
              <a:rPr lang="hr-HR" sz="2400" dirty="0" smtClean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47801"/>
            <a:ext cx="8229600" cy="4190999"/>
          </a:xfrm>
          <a:solidFill>
            <a:srgbClr val="FFFFFF"/>
          </a:solidFill>
        </p:spPr>
        <p:txBody>
          <a:bodyPr/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hr-HR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Svrha i proces komunikacije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hr-HR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Značaj komunikacije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hr-HR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Vrste komunikacije u organizaciji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hr-HR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Komunikacija sa supervizorom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hr-HR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Kako da podstaknete razvoj povjeranja u internoj komunikaciji?</a:t>
            </a:r>
          </a:p>
          <a:p>
            <a:pPr marL="0" indent="0" eaLnBrk="1" hangingPunct="1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275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543800" cy="381000"/>
          </a:xfrm>
        </p:spPr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  <a:latin typeface="Arial Narrow" pitchFamily="34" charset="0"/>
              </a:rPr>
              <a:t>Komunicira se riječima?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981200"/>
            <a:ext cx="4318000" cy="41148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r-HR" sz="2400" dirty="0" smtClean="0"/>
              <a:t>Riječi..................................</a:t>
            </a:r>
            <a:r>
              <a:rPr lang="hr-HR" sz="2400" b="1" dirty="0" smtClean="0"/>
              <a:t>   </a:t>
            </a:r>
            <a:r>
              <a:rPr lang="hr-HR" sz="2400" b="1" dirty="0" smtClean="0">
                <a:solidFill>
                  <a:srgbClr val="AB1153"/>
                </a:solidFill>
              </a:rPr>
              <a:t>7</a:t>
            </a:r>
            <a:r>
              <a:rPr lang="hr-HR" sz="2400" dirty="0" smtClean="0">
                <a:solidFill>
                  <a:srgbClr val="AB1153"/>
                </a:solidFill>
              </a:rPr>
              <a:t>  %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r-HR" sz="2400" dirty="0" smtClean="0"/>
              <a:t>Glas...................................  </a:t>
            </a:r>
            <a:r>
              <a:rPr lang="hr-HR" sz="2400" b="1" dirty="0" smtClean="0">
                <a:solidFill>
                  <a:srgbClr val="AB1153"/>
                </a:solidFill>
              </a:rPr>
              <a:t>38   </a:t>
            </a:r>
            <a:r>
              <a:rPr lang="hr-HR" sz="2400" dirty="0" smtClean="0">
                <a:solidFill>
                  <a:srgbClr val="AB1153"/>
                </a:solidFill>
              </a:rPr>
              <a:t>%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r-HR" sz="2400" dirty="0" smtClean="0"/>
              <a:t>Mimika, geste, okolina.......</a:t>
            </a:r>
            <a:r>
              <a:rPr lang="hr-HR" sz="2400" b="1" dirty="0" smtClean="0">
                <a:solidFill>
                  <a:srgbClr val="AB1153"/>
                </a:solidFill>
              </a:rPr>
              <a:t>55   </a:t>
            </a:r>
            <a:r>
              <a:rPr lang="hr-HR" sz="2400" dirty="0" smtClean="0">
                <a:solidFill>
                  <a:srgbClr val="AB1153"/>
                </a:solidFill>
              </a:rPr>
              <a:t>%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r-HR" sz="2400" dirty="0" smtClean="0">
                <a:solidFill>
                  <a:srgbClr val="AB1153"/>
                </a:solidFill>
              </a:rPr>
              <a:t>	Ukupno 93% poruke je neverbalnog karaktera</a:t>
            </a:r>
          </a:p>
        </p:txBody>
      </p:sp>
      <p:pic>
        <p:nvPicPr>
          <p:cNvPr id="21508" name="Picture 1028" descr="bd05584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73238"/>
            <a:ext cx="3081337" cy="41148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Neverbalna komunikacija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dirty="0" smtClean="0"/>
              <a:t>.</a:t>
            </a:r>
          </a:p>
          <a:p>
            <a:pPr eaLnBrk="1" hangingPunct="1"/>
            <a:r>
              <a:rPr lang="hr-HR" b="1" dirty="0" smtClean="0"/>
              <a:t>Neverbalna komunikacija</a:t>
            </a:r>
            <a:r>
              <a:rPr lang="hr-HR" dirty="0" smtClean="0"/>
              <a:t> je dopunski kanal slanja poruka</a:t>
            </a:r>
          </a:p>
          <a:p>
            <a:pPr eaLnBrk="1" hangingPunct="1"/>
            <a:r>
              <a:rPr lang="hr-HR" dirty="0" smtClean="0"/>
              <a:t>Obogaćuje komunikaciju</a:t>
            </a:r>
          </a:p>
          <a:p>
            <a:pPr eaLnBrk="1" hangingPunct="1"/>
            <a:r>
              <a:rPr lang="hr-HR" dirty="0" smtClean="0"/>
              <a:t>Nadopunjuje verbalnu komunikaciju,</a:t>
            </a:r>
            <a:endParaRPr lang="hr-HR" dirty="0" smtClean="0">
              <a:latin typeface="Times New Roman" pitchFamily="18" charset="0"/>
            </a:endParaRPr>
          </a:p>
          <a:p>
            <a:pPr eaLnBrk="1" hangingPunct="1"/>
            <a:r>
              <a:rPr lang="hr-HR" dirty="0" smtClean="0"/>
              <a:t>preno</a:t>
            </a:r>
            <a:r>
              <a:rPr lang="hr-HR" dirty="0" smtClean="0">
                <a:latin typeface="Times New Roman" pitchFamily="18" charset="0"/>
              </a:rPr>
              <a:t>si</a:t>
            </a:r>
            <a:r>
              <a:rPr lang="hr-HR" dirty="0" smtClean="0"/>
              <a:t> emocionalne komponente poruke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</a:rPr>
              <a:t>Vrste neverbalne komunikacije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r-HR" dirty="0" smtClean="0">
              <a:solidFill>
                <a:srgbClr val="CC0066"/>
              </a:solidFill>
            </a:endParaRPr>
          </a:p>
          <a:p>
            <a:pPr eaLnBrk="1" hangingPunct="1"/>
            <a:r>
              <a:rPr lang="hr-HR" b="1" dirty="0" smtClean="0">
                <a:solidFill>
                  <a:srgbClr val="CC0066"/>
                </a:solidFill>
              </a:rPr>
              <a:t>Paralingvistička </a:t>
            </a:r>
            <a:r>
              <a:rPr lang="hr-HR" dirty="0" smtClean="0">
                <a:solidFill>
                  <a:srgbClr val="CC0066"/>
                </a:solidFill>
                <a:latin typeface="Times New Roman" pitchFamily="18" charset="0"/>
              </a:rPr>
              <a:t>-</a:t>
            </a:r>
            <a:r>
              <a:rPr lang="hr-HR" dirty="0" smtClean="0">
                <a:solidFill>
                  <a:srgbClr val="CC0066"/>
                </a:solidFill>
              </a:rPr>
              <a:t> način govora </a:t>
            </a:r>
            <a:r>
              <a:rPr lang="hr-HR" dirty="0" smtClean="0">
                <a:solidFill>
                  <a:srgbClr val="CC0066"/>
                </a:solidFill>
                <a:latin typeface="Times New Roman" pitchFamily="18" charset="0"/>
              </a:rPr>
              <a:t>-</a:t>
            </a:r>
            <a:r>
              <a:rPr lang="hr-HR" b="1" dirty="0" smtClean="0"/>
              <a:t>                               vezana za govor</a:t>
            </a:r>
            <a:endParaRPr lang="hr-HR" b="1" dirty="0" smtClean="0">
              <a:solidFill>
                <a:srgbClr val="CC0066"/>
              </a:solidFill>
            </a:endParaRPr>
          </a:p>
          <a:p>
            <a:pPr eaLnBrk="1" hangingPunct="1"/>
            <a:r>
              <a:rPr lang="hr-HR" b="1" dirty="0" smtClean="0">
                <a:solidFill>
                  <a:srgbClr val="CC0066"/>
                </a:solidFill>
              </a:rPr>
              <a:t>Ekstralingvistička </a:t>
            </a:r>
            <a:r>
              <a:rPr lang="hr-HR" dirty="0" smtClean="0">
                <a:solidFill>
                  <a:srgbClr val="CC0066"/>
                </a:solidFill>
              </a:rPr>
              <a:t> - </a:t>
            </a:r>
            <a:r>
              <a:rPr lang="hr-HR" b="1" dirty="0" smtClean="0"/>
              <a:t>nije vezana za govor</a:t>
            </a:r>
            <a:endParaRPr lang="hr-HR" b="1" dirty="0" smtClean="0">
              <a:solidFill>
                <a:srgbClr val="CC0066"/>
              </a:solidFill>
            </a:endParaRPr>
          </a:p>
        </p:txBody>
      </p:sp>
      <p:pic>
        <p:nvPicPr>
          <p:cNvPr id="23556" name="Picture 4" descr="pe020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7244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</a:rPr>
              <a:t> Glasnoća, ton, intonacije govora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Promjene u tonu, visini glasa često ukazuju na promjene emocionalnih stanja. </a:t>
            </a:r>
          </a:p>
          <a:p>
            <a:pPr eaLnBrk="1" hangingPunct="1"/>
            <a:endParaRPr lang="hr-HR" dirty="0" smtClean="0">
              <a:latin typeface="Times New Roman" pitchFamily="18" charset="0"/>
            </a:endParaRPr>
          </a:p>
          <a:p>
            <a:pPr eaLnBrk="1" hangingPunct="1"/>
            <a:r>
              <a:rPr lang="hr-HR" dirty="0" smtClean="0"/>
              <a:t>Promjene u tonu mogu </a:t>
            </a:r>
            <a:r>
              <a:rPr lang="hr-HR" b="1" dirty="0" smtClean="0"/>
              <a:t>pojačati i mijenjati </a:t>
            </a:r>
            <a:r>
              <a:rPr lang="hr-HR" dirty="0" smtClean="0"/>
              <a:t>sadržaj poruke</a:t>
            </a:r>
          </a:p>
          <a:p>
            <a:pPr eaLnBrk="1" hangingPunct="1">
              <a:buNone/>
            </a:pPr>
            <a:endParaRPr lang="hr-HR" dirty="0" smtClean="0">
              <a:latin typeface="Times New Roman" pitchFamily="18" charset="0"/>
            </a:endParaRPr>
          </a:p>
        </p:txBody>
      </p:sp>
      <p:pic>
        <p:nvPicPr>
          <p:cNvPr id="25604" name="Picture 1028" descr="pe020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7244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20000" cy="381000"/>
          </a:xfrm>
        </p:spPr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  <a:latin typeface="Arial Narrow" pitchFamily="34" charset="0"/>
              </a:rPr>
              <a:t> Šutnja i pauze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r-HR" sz="2400" dirty="0" smtClean="0"/>
              <a:t>Potrebna je govorniku da bi organizirao vlastite misli</a:t>
            </a:r>
          </a:p>
          <a:p>
            <a:pPr eaLnBrk="1" hangingPunct="1"/>
            <a:r>
              <a:rPr lang="hr-HR" sz="2400" dirty="0" smtClean="0"/>
              <a:t>Važna kod osobnih i emocionalnih iskaza</a:t>
            </a:r>
          </a:p>
          <a:p>
            <a:pPr eaLnBrk="1" hangingPunct="1"/>
            <a:r>
              <a:rPr lang="hr-HR" sz="2400" b="1" dirty="0" smtClean="0"/>
              <a:t>Vrijeme </a:t>
            </a:r>
            <a:r>
              <a:rPr lang="hr-HR" sz="2400" b="1" dirty="0" smtClean="0">
                <a:latin typeface="Times New Roman" pitchFamily="18" charset="0"/>
              </a:rPr>
              <a:t>š</a:t>
            </a:r>
            <a:r>
              <a:rPr lang="hr-HR" sz="2400" b="1" dirty="0" smtClean="0"/>
              <a:t>utnje</a:t>
            </a:r>
            <a:r>
              <a:rPr lang="hr-HR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hr-HR" sz="2400" dirty="0" smtClean="0"/>
              <a:t>   - koliko </a:t>
            </a:r>
            <a:r>
              <a:rPr lang="hr-HR" sz="2400" dirty="0" smtClean="0">
                <a:latin typeface="Times New Roman" pitchFamily="18" charset="0"/>
              </a:rPr>
              <a:t>š</a:t>
            </a:r>
            <a:r>
              <a:rPr lang="hr-HR" sz="2400" dirty="0" smtClean="0"/>
              <a:t>utnja  treba trajati, </a:t>
            </a:r>
          </a:p>
          <a:p>
            <a:pPr eaLnBrk="1" hangingPunct="1">
              <a:buFontTx/>
              <a:buNone/>
            </a:pPr>
            <a:r>
              <a:rPr lang="hr-HR" sz="2400" dirty="0" smtClean="0"/>
              <a:t>   - preduga i prekratka </a:t>
            </a:r>
            <a:r>
              <a:rPr lang="hr-HR" sz="2400" dirty="0" smtClean="0">
                <a:latin typeface="Times New Roman" pitchFamily="18" charset="0"/>
              </a:rPr>
              <a:t>š</a:t>
            </a:r>
            <a:r>
              <a:rPr lang="hr-HR" sz="2400" dirty="0" smtClean="0"/>
              <a:t>utnja prekida  komunikacijski proces</a:t>
            </a:r>
          </a:p>
        </p:txBody>
      </p:sp>
      <p:pic>
        <p:nvPicPr>
          <p:cNvPr id="26628" name="Picture 4" descr="pe020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900" y="5784850"/>
            <a:ext cx="13081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0152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492375"/>
            <a:ext cx="3409950" cy="180022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Pokret i kontakt očima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 b="1" dirty="0" smtClean="0"/>
              <a:t>Dužina gledanja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latin typeface="Times New Roman" pitchFamily="18" charset="0"/>
              </a:rPr>
              <a:t>Š</a:t>
            </a:r>
            <a:r>
              <a:rPr lang="hr-HR" sz="2800" dirty="0" smtClean="0"/>
              <a:t>to je veća zainteresiranost, pogled traje duže,</a:t>
            </a:r>
          </a:p>
          <a:p>
            <a:pPr eaLnBrk="1" hangingPunct="1">
              <a:lnSpc>
                <a:spcPct val="90000"/>
              </a:lnSpc>
            </a:pPr>
            <a:endParaRPr lang="hr-HR" sz="2800" dirty="0" smtClean="0"/>
          </a:p>
          <a:p>
            <a:pPr eaLnBrk="1" hangingPunct="1">
              <a:lnSpc>
                <a:spcPct val="90000"/>
              </a:lnSpc>
            </a:pPr>
            <a:r>
              <a:rPr lang="hr-HR" sz="2800" b="1" dirty="0" smtClean="0"/>
              <a:t> Smjer gledanja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/>
              <a:t>Odvraćanje pogleda podčinjavanje, povlačenje, skrivanje nečega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8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20000" cy="381000"/>
          </a:xfrm>
        </p:spPr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hr-HR" sz="2400" b="1" dirty="0" smtClean="0">
                <a:solidFill>
                  <a:srgbClr val="A50021"/>
                </a:solidFill>
                <a:latin typeface="Arial Narrow" pitchFamily="34" charset="0"/>
              </a:rPr>
              <a:t>Osmjeh</a:t>
            </a:r>
            <a:endParaRPr lang="hr-HR" sz="2400" dirty="0" smtClean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29699" name="Rectangle 103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b="1" dirty="0" smtClean="0"/>
              <a:t>Izvorni osmjeh autentični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Uglovi usana se podižu, a koža u uglovima očiju se nabora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Mi</a:t>
            </a:r>
            <a:r>
              <a:rPr lang="hr-HR" dirty="0" smtClean="0">
                <a:latin typeface="Times New Roman" pitchFamily="18" charset="0"/>
              </a:rPr>
              <a:t>š</a:t>
            </a:r>
            <a:r>
              <a:rPr lang="hr-HR" dirty="0" smtClean="0"/>
              <a:t>ići oko očiju te</a:t>
            </a:r>
            <a:r>
              <a:rPr lang="hr-HR" dirty="0" smtClean="0">
                <a:latin typeface="Times New Roman" pitchFamily="18" charset="0"/>
              </a:rPr>
              <a:t>š</a:t>
            </a:r>
            <a:r>
              <a:rPr lang="hr-HR" dirty="0" smtClean="0"/>
              <a:t>ko se namjerno kontroliraju</a:t>
            </a:r>
          </a:p>
        </p:txBody>
      </p:sp>
      <p:pic>
        <p:nvPicPr>
          <p:cNvPr id="29700" name="Picture 1028" descr="ng_se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484313"/>
            <a:ext cx="2663825" cy="2058987"/>
          </a:xfrm>
          <a:noFill/>
        </p:spPr>
      </p:pic>
      <p:pic>
        <p:nvPicPr>
          <p:cNvPr id="29701" name="Picture 1029" descr="120px-Smiling_girl">
            <a:hlinkClick r:id="rId3" tooltip="Image:Smiling girl.jpg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3573463"/>
            <a:ext cx="3241675" cy="259238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20000" cy="381000"/>
          </a:xfrm>
        </p:spPr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Pan American smile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5029200"/>
          </a:xfrm>
        </p:spPr>
        <p:txBody>
          <a:bodyPr/>
          <a:lstStyle/>
          <a:p>
            <a:pPr marL="0" indent="0" eaLnBrk="1" hangingPunct="1">
              <a:buNone/>
            </a:pPr>
            <a:endParaRPr lang="hr-HR" sz="2800" b="1" dirty="0" smtClean="0">
              <a:latin typeface="Times New Roman" pitchFamily="18" charset="0"/>
            </a:endParaRPr>
          </a:p>
          <a:p>
            <a:pPr eaLnBrk="1" hangingPunct="1"/>
            <a:r>
              <a:rPr lang="hr-HR" sz="2800" b="1" dirty="0" smtClean="0">
                <a:latin typeface="Times New Roman" pitchFamily="18" charset="0"/>
              </a:rPr>
              <a:t>“</a:t>
            </a:r>
            <a:r>
              <a:rPr lang="hr-HR" sz="2800" b="1" dirty="0" smtClean="0"/>
              <a:t>Kurtoazni</a:t>
            </a:r>
            <a:r>
              <a:rPr lang="hr-HR" sz="2800" b="1" dirty="0" smtClean="0">
                <a:latin typeface="Times New Roman" pitchFamily="18" charset="0"/>
              </a:rPr>
              <a:t>”</a:t>
            </a:r>
            <a:r>
              <a:rPr lang="hr-HR" sz="2800" b="1" dirty="0" smtClean="0"/>
              <a:t>, neautentični osmjeh</a:t>
            </a:r>
          </a:p>
          <a:p>
            <a:pPr eaLnBrk="1" hangingPunct="1"/>
            <a:r>
              <a:rPr lang="hr-HR" sz="2800" dirty="0" smtClean="0"/>
              <a:t>Izražava uljudnost, formalnu uglađenost, ali ne i unutra</a:t>
            </a:r>
            <a:r>
              <a:rPr lang="hr-HR" sz="2800" dirty="0" smtClean="0">
                <a:latin typeface="Times New Roman" pitchFamily="18" charset="0"/>
              </a:rPr>
              <a:t>š</a:t>
            </a:r>
            <a:r>
              <a:rPr lang="hr-HR" sz="2800" dirty="0" smtClean="0"/>
              <a:t>nju radost</a:t>
            </a:r>
          </a:p>
          <a:p>
            <a:pPr eaLnBrk="1" hangingPunct="1"/>
            <a:r>
              <a:rPr lang="hr-HR" sz="2800" dirty="0" smtClean="0"/>
              <a:t>Mi</a:t>
            </a:r>
            <a:r>
              <a:rPr lang="hr-HR" sz="2800" dirty="0" smtClean="0">
                <a:latin typeface="Times New Roman" pitchFamily="18" charset="0"/>
              </a:rPr>
              <a:t>š</a:t>
            </a:r>
            <a:r>
              <a:rPr lang="hr-HR" sz="2800" dirty="0" smtClean="0"/>
              <a:t>ići oko očiju su vi</a:t>
            </a:r>
            <a:r>
              <a:rPr lang="hr-HR" sz="2800" dirty="0" smtClean="0">
                <a:latin typeface="Times New Roman" pitchFamily="18" charset="0"/>
              </a:rPr>
              <a:t>š</a:t>
            </a:r>
            <a:r>
              <a:rPr lang="hr-HR" sz="2800" dirty="0" smtClean="0"/>
              <a:t>e u obliku straha nego sreće</a:t>
            </a:r>
          </a:p>
        </p:txBody>
      </p:sp>
      <p:pic>
        <p:nvPicPr>
          <p:cNvPr id="30724" name="Picture 12" descr="An example of the &quot;Pan American smile&quot;.">
            <a:hlinkClick r:id="rId2" tooltip="An example of the &quot;Pan American smile&quot;.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62613" y="2276475"/>
            <a:ext cx="2509837" cy="29146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20000" cy="457200"/>
          </a:xfrm>
        </p:spPr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  <a:latin typeface="Arial Narrow" pitchFamily="34" charset="0"/>
              </a:rPr>
              <a:t>Izraz lica</a:t>
            </a:r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Izražava intenzitet i kvalitetu emocije</a:t>
            </a:r>
          </a:p>
          <a:p>
            <a:pPr eaLnBrk="1" hangingPunct="1">
              <a:buFontTx/>
              <a:buNone/>
            </a:pPr>
            <a:endParaRPr lang="hr-HR" sz="2800" smtClean="0"/>
          </a:p>
          <a:p>
            <a:pPr eaLnBrk="1" hangingPunct="1"/>
            <a:r>
              <a:rPr lang="hr-HR" sz="2800" smtClean="0"/>
              <a:t>Izraz lica za osnovne emocije je urođen </a:t>
            </a:r>
          </a:p>
        </p:txBody>
      </p:sp>
      <p:pic>
        <p:nvPicPr>
          <p:cNvPr id="31748" name="Picture 4" descr="DARWIN2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773238"/>
            <a:ext cx="3784600" cy="3408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20000" cy="381000"/>
          </a:xfrm>
        </p:spPr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  <a:latin typeface="Arial Narrow" pitchFamily="34" charset="0"/>
              </a:rPr>
              <a:t>Izraz lica - mimika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Izražavanje osjećaja</a:t>
            </a:r>
          </a:p>
        </p:txBody>
      </p:sp>
      <p:pic>
        <p:nvPicPr>
          <p:cNvPr id="32772" name="Picture 4" descr="FAC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492375"/>
            <a:ext cx="5327650" cy="3384550"/>
          </a:xfrm>
          <a:noFill/>
        </p:spPr>
      </p:pic>
      <p:pic>
        <p:nvPicPr>
          <p:cNvPr id="32773" name="Picture 9" descr="ng_set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3716338"/>
            <a:ext cx="1143000" cy="1143000"/>
          </a:xfrm>
          <a:noFill/>
        </p:spPr>
      </p:pic>
      <p:pic>
        <p:nvPicPr>
          <p:cNvPr id="32774" name="Picture 12" descr="newGuin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565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4" descr="e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8688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Određenje komunikacije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r-HR" b="1" dirty="0" smtClean="0">
                <a:solidFill>
                  <a:srgbClr val="FF0000"/>
                </a:solidFill>
              </a:rPr>
              <a:t>Komunikacija je dinamički i složen proces u kojem ljudi primaju i šalju verbalne i neverbalne poruke da bi razumjeli druge i da bi drugi razumjeli njih </a:t>
            </a:r>
          </a:p>
          <a:p>
            <a:pPr eaLnBrk="1" hangingPunct="1">
              <a:lnSpc>
                <a:spcPct val="90000"/>
              </a:lnSpc>
            </a:pPr>
            <a:r>
              <a:rPr lang="hr-HR" b="1" dirty="0" smtClean="0">
                <a:solidFill>
                  <a:srgbClr val="0000CC"/>
                </a:solidFill>
              </a:rPr>
              <a:t>Komunikacija je proces razmjene misli, osjećaja i poruka</a:t>
            </a:r>
            <a:endParaRPr lang="hr-HR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611188" y="381001"/>
            <a:ext cx="7620000" cy="533400"/>
          </a:xfrm>
        </p:spPr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B1153"/>
                </a:solidFill>
                <a:latin typeface="Arial Narrow" pitchFamily="34" charset="0"/>
              </a:rPr>
              <a:t>Geste</a:t>
            </a:r>
          </a:p>
        </p:txBody>
      </p:sp>
      <p:pic>
        <p:nvPicPr>
          <p:cNvPr id="33795" name="Picture 5" descr="NVCTO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2362200"/>
            <a:ext cx="5867400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Pokreti i položaj tijela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89138"/>
            <a:ext cx="3810000" cy="3311525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hr-HR" b="1" dirty="0" smtClean="0"/>
              <a:t>Pokreti</a:t>
            </a:r>
          </a:p>
          <a:p>
            <a:pPr eaLnBrk="1" hangingPunct="1"/>
            <a:r>
              <a:rPr lang="hr-HR" b="1" dirty="0" smtClean="0"/>
              <a:t>Pokreti ruku i tijela najmanje su kontrolirani:</a:t>
            </a:r>
            <a:endParaRPr lang="hr-HR" dirty="0" smtClean="0"/>
          </a:p>
          <a:p>
            <a:pPr eaLnBrk="1" hangingPunct="1"/>
            <a:r>
              <a:rPr lang="hr-HR" b="1" dirty="0" smtClean="0"/>
              <a:t>Odražavaju: stav, osjećaje o samom sebi, moć, status</a:t>
            </a:r>
          </a:p>
          <a:p>
            <a:pPr eaLnBrk="1" hangingPunct="1"/>
            <a:endParaRPr lang="hr-HR" b="1" dirty="0" smtClean="0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Položaji tijela </a:t>
            </a:r>
          </a:p>
        </p:txBody>
      </p:sp>
      <p:pic>
        <p:nvPicPr>
          <p:cNvPr id="34821" name="Picture 19" descr="cb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7813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3" descr="doub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420938"/>
            <a:ext cx="43561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B1153"/>
                </a:solidFill>
              </a:rPr>
              <a:t>Položaji ruku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Nesigurnost, anksioznost</a:t>
            </a:r>
          </a:p>
        </p:txBody>
      </p:sp>
      <p:sp>
        <p:nvSpPr>
          <p:cNvPr id="35844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Odmornost, nesigurnost</a:t>
            </a:r>
          </a:p>
        </p:txBody>
      </p:sp>
      <p:pic>
        <p:nvPicPr>
          <p:cNvPr id="35845" name="Picture 5" descr="closearm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781300"/>
            <a:ext cx="31686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9" descr="closearm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781300"/>
            <a:ext cx="3048000" cy="3241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Pokreti tijela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Pripremnost za razgovor s podređenim</a:t>
            </a:r>
          </a:p>
        </p:txBody>
      </p:sp>
      <p:pic>
        <p:nvPicPr>
          <p:cNvPr id="36868" name="Picture 7" descr="handsonhi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636838"/>
            <a:ext cx="37973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20000" cy="457200"/>
          </a:xfrm>
        </p:spPr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B1153"/>
                </a:solidFill>
                <a:latin typeface="Arial Narrow" pitchFamily="34" charset="0"/>
              </a:rPr>
              <a:t>Dodir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hr-HR" sz="2800" dirty="0" smtClean="0"/>
              <a:t>Kulturolo</a:t>
            </a:r>
            <a:r>
              <a:rPr lang="hr-HR" sz="2800" dirty="0" smtClean="0">
                <a:latin typeface="Times New Roman" pitchFamily="18" charset="0"/>
              </a:rPr>
              <a:t>š</a:t>
            </a:r>
            <a:r>
              <a:rPr lang="hr-HR" sz="2800" dirty="0" smtClean="0"/>
              <a:t>ke razlike</a:t>
            </a:r>
          </a:p>
          <a:p>
            <a:pPr eaLnBrk="1" hangingPunct="1"/>
            <a:endParaRPr lang="hr-HR" sz="2800" dirty="0" smtClean="0">
              <a:latin typeface="Times New Roman" pitchFamily="18" charset="0"/>
            </a:endParaRPr>
          </a:p>
          <a:p>
            <a:pPr eaLnBrk="1" hangingPunct="1"/>
            <a:r>
              <a:rPr lang="hr-HR" sz="2800" dirty="0" smtClean="0"/>
              <a:t>Nejednoznačnost shvaćanja dodira</a:t>
            </a:r>
          </a:p>
          <a:p>
            <a:pPr eaLnBrk="1" hangingPunct="1"/>
            <a:endParaRPr lang="hr-HR" sz="2800" dirty="0" smtClean="0">
              <a:latin typeface="Times New Roman" pitchFamily="18" charset="0"/>
            </a:endParaRPr>
          </a:p>
          <a:p>
            <a:pPr eaLnBrk="1" hangingPunct="1"/>
            <a:r>
              <a:rPr lang="hr-HR" sz="2800" dirty="0" smtClean="0"/>
              <a:t>Smiruje agresiju kod djece</a:t>
            </a:r>
          </a:p>
        </p:txBody>
      </p:sp>
      <p:pic>
        <p:nvPicPr>
          <p:cNvPr id="37892" name="Picture 6" descr="bd07241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2708275"/>
            <a:ext cx="1797050" cy="1819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Vanjski izgled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r-HR" dirty="0" smtClean="0">
              <a:latin typeface="Times New Roman" pitchFamily="18" charset="0"/>
            </a:endParaRPr>
          </a:p>
          <a:p>
            <a:pPr eaLnBrk="1" hangingPunct="1"/>
            <a:r>
              <a:rPr lang="hr-HR" dirty="0" smtClean="0"/>
              <a:t>Obavijesti o sebi načinom od</a:t>
            </a:r>
            <a:r>
              <a:rPr lang="hr-HR" dirty="0" smtClean="0">
                <a:latin typeface="Times New Roman" pitchFamily="18" charset="0"/>
              </a:rPr>
              <a:t>i</a:t>
            </a:r>
            <a:r>
              <a:rPr lang="hr-HR" dirty="0" smtClean="0"/>
              <a:t>jevanja, frizurom, automobilom koji vozimo...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Prostorni raspored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dirty="0" smtClean="0"/>
              <a:t>FUNKCIJE PROSTORNOG RASPOREDA:</a:t>
            </a:r>
          </a:p>
          <a:p>
            <a:pPr eaLnBrk="1" hangingPunct="1">
              <a:buFontTx/>
              <a:buChar char="-"/>
            </a:pPr>
            <a:r>
              <a:rPr lang="hr-HR" dirty="0" smtClean="0">
                <a:latin typeface="Times New Roman" pitchFamily="18" charset="0"/>
              </a:rPr>
              <a:t>Š</a:t>
            </a:r>
            <a:r>
              <a:rPr lang="hr-HR" dirty="0" smtClean="0"/>
              <a:t>titi od stresa, agresije, buke</a:t>
            </a:r>
          </a:p>
          <a:p>
            <a:pPr eaLnBrk="1" hangingPunct="1">
              <a:buFontTx/>
              <a:buChar char="-"/>
            </a:pPr>
            <a:r>
              <a:rPr lang="hr-HR" dirty="0" smtClean="0">
                <a:latin typeface="Times New Roman" pitchFamily="18" charset="0"/>
              </a:rPr>
              <a:t>Š</a:t>
            </a:r>
            <a:r>
              <a:rPr lang="hr-HR" dirty="0" smtClean="0"/>
              <a:t>titi od nepoželjnih ili prevelikog broja informacija</a:t>
            </a:r>
          </a:p>
          <a:p>
            <a:pPr eaLnBrk="1" hangingPunct="1">
              <a:buFontTx/>
              <a:buChar char="-"/>
            </a:pPr>
            <a:r>
              <a:rPr lang="hr-HR" dirty="0" smtClean="0"/>
              <a:t>Pokazuje stepan bliskosti između ljudi</a:t>
            </a:r>
          </a:p>
          <a:p>
            <a:pPr eaLnBrk="1" hangingPunct="1">
              <a:buFontTx/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AB1153"/>
                </a:solidFill>
              </a:rPr>
              <a:t>Uloga neverbalne komunikacije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Pobolj</a:t>
            </a:r>
            <a:r>
              <a:rPr lang="hr-HR" dirty="0" smtClean="0">
                <a:latin typeface="Times New Roman" pitchFamily="18" charset="0"/>
              </a:rPr>
              <a:t>š</a:t>
            </a:r>
            <a:r>
              <a:rPr lang="hr-HR" dirty="0" smtClean="0"/>
              <a:t>ava socijalnu interakciju</a:t>
            </a:r>
          </a:p>
          <a:p>
            <a:pPr eaLnBrk="1" hangingPunct="1"/>
            <a:r>
              <a:rPr lang="hr-HR" dirty="0" smtClean="0"/>
              <a:t>Reguliše interakciju</a:t>
            </a:r>
          </a:p>
          <a:p>
            <a:pPr eaLnBrk="1" hangingPunct="1"/>
            <a:r>
              <a:rPr lang="hr-HR" dirty="0" smtClean="0"/>
              <a:t>Zamjenjuje, pojačava ili mijenja verbalnu komunikaciju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Obilježja neverbalne komunikacije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Snažnija</a:t>
            </a:r>
          </a:p>
          <a:p>
            <a:pPr eaLnBrk="1" hangingPunct="1"/>
            <a:r>
              <a:rPr lang="hr-HR" smtClean="0"/>
              <a:t>Neposrednija</a:t>
            </a:r>
          </a:p>
          <a:p>
            <a:pPr eaLnBrk="1" hangingPunct="1"/>
            <a:r>
              <a:rPr lang="hr-HR" smtClean="0"/>
              <a:t>Manje kontrolirana</a:t>
            </a:r>
          </a:p>
          <a:p>
            <a:pPr eaLnBrk="1" hangingPunct="1"/>
            <a:r>
              <a:rPr lang="hr-HR" smtClean="0"/>
              <a:t>Manje namjerna</a:t>
            </a:r>
          </a:p>
          <a:p>
            <a:pPr eaLnBrk="1" hangingPunct="1"/>
            <a:r>
              <a:rPr lang="hr-HR" smtClean="0"/>
              <a:t>Vi</a:t>
            </a:r>
            <a:r>
              <a:rPr lang="hr-HR" smtClean="0">
                <a:latin typeface="Times New Roman" pitchFamily="18" charset="0"/>
              </a:rPr>
              <a:t>š</a:t>
            </a:r>
            <a:r>
              <a:rPr lang="hr-HR" smtClean="0"/>
              <a:t>e govori o osobi</a:t>
            </a:r>
          </a:p>
          <a:p>
            <a:pPr eaLnBrk="1" hangingPunct="1"/>
            <a:r>
              <a:rPr lang="hr-HR" smtClean="0"/>
              <a:t>Ponekad nejednoznačna</a:t>
            </a:r>
          </a:p>
          <a:p>
            <a:pPr eaLnBrk="1" hangingPunct="1"/>
            <a:r>
              <a:rPr lang="hr-HR" smtClean="0"/>
              <a:t>Vi</a:t>
            </a:r>
            <a:r>
              <a:rPr lang="hr-HR" smtClean="0">
                <a:latin typeface="Times New Roman" pitchFamily="18" charset="0"/>
              </a:rPr>
              <a:t>š</a:t>
            </a:r>
            <a:r>
              <a:rPr lang="hr-HR" smtClean="0"/>
              <a:t>e joj se vjeruje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 Neverbalno ponašanje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hr-HR" dirty="0" smtClean="0"/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Neverbalno pona</a:t>
            </a:r>
            <a:r>
              <a:rPr lang="hr-HR" dirty="0" smtClean="0">
                <a:latin typeface="Times New Roman" pitchFamily="18" charset="0"/>
              </a:rPr>
              <a:t>š</a:t>
            </a:r>
            <a:r>
              <a:rPr lang="hr-HR" dirty="0" smtClean="0"/>
              <a:t>anje u tijeku intervjua i njegov utjecaj na odgovor i procjenu ocjenjivača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/>
              <a:t>Analiza intervjua na video snimku </a:t>
            </a:r>
            <a:r>
              <a:rPr lang="hr-HR" dirty="0" smtClean="0">
                <a:latin typeface="Times New Roman" pitchFamily="18" charset="0"/>
              </a:rPr>
              <a:t>–</a:t>
            </a:r>
            <a:r>
              <a:rPr lang="hr-HR" dirty="0" smtClean="0"/>
              <a:t> kategorije: kontakt očima, pokreti glave, pokreti tijela, pokreti ruku i facijalna ekspresija- značajna povezanost sa odlukom o zapo</a:t>
            </a:r>
            <a:r>
              <a:rPr lang="hr-HR" dirty="0" smtClean="0">
                <a:latin typeface="Times New Roman" pitchFamily="18" charset="0"/>
              </a:rPr>
              <a:t>š</a:t>
            </a:r>
            <a:r>
              <a:rPr lang="hr-HR" dirty="0" smtClean="0"/>
              <a:t>ljavanju kandidata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</a:rPr>
              <a:t>Komunikaciju je moguće izbjeći?</a:t>
            </a:r>
            <a:endParaRPr lang="hr-HR" sz="2400" b="1" dirty="0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708275"/>
            <a:ext cx="3810000" cy="2016125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hr-HR" sz="2800" smtClean="0"/>
              <a:t>Ukoliko se dvije ili vi</a:t>
            </a:r>
            <a:r>
              <a:rPr lang="hr-HR" sz="2800" smtClean="0">
                <a:latin typeface="Times New Roman" pitchFamily="18" charset="0"/>
              </a:rPr>
              <a:t>š</a:t>
            </a:r>
            <a:r>
              <a:rPr lang="hr-HR" sz="2800" smtClean="0"/>
              <a:t>e osoba mogu vidjeti, komunikaciju </a:t>
            </a:r>
            <a:r>
              <a:rPr lang="hr-HR" sz="2800" b="1" smtClean="0"/>
              <a:t>nije moguće izbjeći</a:t>
            </a:r>
            <a:endParaRPr lang="hr-HR" sz="2800" smtClean="0"/>
          </a:p>
        </p:txBody>
      </p:sp>
      <p:pic>
        <p:nvPicPr>
          <p:cNvPr id="8196" name="Picture 4" descr="pe02097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87625"/>
            <a:ext cx="3810000" cy="3051175"/>
          </a:xfrm>
          <a:noFill/>
        </p:spPr>
      </p:pic>
    </p:spTree>
    <p:extLst>
      <p:ext uri="{BB962C8B-B14F-4D97-AF65-F5344CB8AC3E}">
        <p14:creationId xmlns:p14="http://schemas.microsoft.com/office/powerpoint/2010/main" val="24036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3047999"/>
            <a:ext cx="8067675" cy="28479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49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914400" y="1524000"/>
            <a:ext cx="74676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dirty="0" smtClean="0"/>
              <a:t>Procijenite svoju neverbalnu komunikaciju</a:t>
            </a:r>
            <a:endParaRPr lang="bs-Latn-BA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8153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Arial Narrow" pitchFamily="34" charset="0"/>
              </a:rPr>
              <a:t>Vježba  </a:t>
            </a:r>
            <a:endParaRPr lang="bs-Latn-BA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33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381000"/>
            <a:ext cx="5410200" cy="457200"/>
          </a:xfrm>
        </p:spPr>
        <p:txBody>
          <a:bodyPr/>
          <a:lstStyle/>
          <a:p>
            <a:r>
              <a:rPr lang="hr-HR" sz="2400" dirty="0" smtClean="0">
                <a:solidFill>
                  <a:srgbClr val="A50021"/>
                </a:solidFill>
              </a:rPr>
              <a:t>Neverbalna komunikacija</a:t>
            </a:r>
            <a:endParaRPr lang="hr-HR" sz="24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50</a:t>
            </a:fld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Vizuelno - interaktivne vježbe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Distanca u poslovnoj komunikaciji?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51</a:t>
            </a:fld>
            <a:endParaRPr lang="en-US" b="1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810330" cy="213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4038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81680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hr-HR" sz="2000" dirty="0" smtClean="0">
                <a:latin typeface="Arial Narrow" panose="020B0606020202030204" pitchFamily="34" charset="0"/>
              </a:rPr>
              <a:t>Neverbalnih znakova ima mnogo, a okvirno ih možemo podijeliti na statičke i dinamičke.</a:t>
            </a:r>
            <a:endParaRPr lang="hr-HR" sz="20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lvl="0">
              <a:lnSpc>
                <a:spcPct val="90000"/>
              </a:lnSpc>
              <a:buClr>
                <a:schemeClr val="tx1"/>
              </a:buClr>
              <a:buNone/>
            </a:pPr>
            <a:r>
              <a:rPr lang="hr-HR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Statički znakovi:</a:t>
            </a:r>
          </a:p>
          <a:p>
            <a:pPr algn="just">
              <a:buClr>
                <a:schemeClr val="tx1"/>
              </a:buClr>
            </a:pPr>
            <a:r>
              <a:rPr lang="hr-HR" sz="2000" b="1" dirty="0" smtClean="0">
                <a:latin typeface="Arial Narrow" panose="020B0606020202030204" pitchFamily="34" charset="0"/>
              </a:rPr>
              <a:t>Udaljenost tijela </a:t>
            </a:r>
            <a:r>
              <a:rPr lang="hr-HR" sz="2000" dirty="0" smtClean="0">
                <a:latin typeface="Arial Narrow" panose="020B0606020202030204" pitchFamily="34" charset="0"/>
              </a:rPr>
              <a:t>– intimni prostor (15-45cm), osobni prostor (45–120cm), </a:t>
            </a:r>
            <a:r>
              <a:rPr lang="hr-HR" sz="2000" b="1" dirty="0" smtClean="0">
                <a:latin typeface="Arial Narrow" panose="020B0606020202030204" pitchFamily="34" charset="0"/>
              </a:rPr>
              <a:t>socijalni prostor (1,2–3,5 m) (</a:t>
            </a:r>
            <a:r>
              <a:rPr lang="hr-HR" sz="2000" dirty="0" smtClean="0">
                <a:latin typeface="Arial Narrow" panose="020B0606020202030204" pitchFamily="34" charset="0"/>
              </a:rPr>
              <a:t>preporučuje se u poslovnim odnosima) i javni prostor (više od 3,5m).</a:t>
            </a:r>
          </a:p>
          <a:p>
            <a:pPr algn="just">
              <a:buClr>
                <a:schemeClr val="tx1"/>
              </a:buClr>
            </a:pPr>
            <a:r>
              <a:rPr lang="hr-HR" sz="2000" b="1" dirty="0" smtClean="0">
                <a:latin typeface="Arial Narrow" panose="020B0606020202030204" pitchFamily="34" charset="0"/>
              </a:rPr>
              <a:t>Međusobni položaj </a:t>
            </a:r>
            <a:r>
              <a:rPr lang="hr-HR" sz="2000" dirty="0" smtClean="0">
                <a:latin typeface="Arial Narrow" panose="020B0606020202030204" pitchFamily="34" charset="0"/>
              </a:rPr>
              <a:t>– ljudi zauzimaju sličan položaj kao i sagovornik sa kojim se slažu ili imaju pozitivan stav prema njemu.</a:t>
            </a:r>
          </a:p>
          <a:p>
            <a:pPr algn="just">
              <a:buClr>
                <a:schemeClr val="tx1"/>
              </a:buClr>
            </a:pPr>
            <a:r>
              <a:rPr lang="hr-HR" sz="2000" b="1" dirty="0" smtClean="0">
                <a:latin typeface="Arial Narrow" panose="020B0606020202030204" pitchFamily="34" charset="0"/>
              </a:rPr>
              <a:t>Stav tijela </a:t>
            </a:r>
            <a:r>
              <a:rPr lang="hr-HR" sz="2000" dirty="0" smtClean="0">
                <a:latin typeface="Arial Narrow" panose="020B0606020202030204" pitchFamily="34" charset="0"/>
              </a:rPr>
              <a:t>– obratiti pažnju na prepreke koje soba stvara rukama i nogama tj. prekrižene ruke i noge, obično odražavaju negativan stav.</a:t>
            </a:r>
          </a:p>
          <a:p>
            <a:pPr algn="just">
              <a:buClr>
                <a:schemeClr val="tx1"/>
              </a:buClr>
            </a:pPr>
            <a:r>
              <a:rPr lang="hr-HR" sz="2000" b="1" dirty="0" smtClean="0">
                <a:latin typeface="Arial Narrow" panose="020B0606020202030204" pitchFamily="34" charset="0"/>
              </a:rPr>
              <a:t>Tjelesni kontakt – </a:t>
            </a:r>
            <a:r>
              <a:rPr lang="hr-HR" sz="2000" dirty="0" smtClean="0">
                <a:latin typeface="Arial Narrow" panose="020B0606020202030204" pitchFamily="34" charset="0"/>
              </a:rPr>
              <a:t>rukovanje je najčešće i najuobičajnije. Rukovanje sa obje ruke daje dojam poštenja i povjerenja. Mekano rukovanje obično izaziva negativan dojam a osoba se procjenjuje kao slabić.</a:t>
            </a:r>
            <a:endParaRPr lang="hr-HR" sz="2000" b="1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hr-HR" sz="2000" dirty="0" smtClean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609600"/>
          </a:xfrm>
        </p:spPr>
        <p:txBody>
          <a:bodyPr/>
          <a:lstStyle/>
          <a:p>
            <a:pPr lvl="0" algn="ctr"/>
            <a: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>KOMUNICIRANJE I UPRAVLJANJE SOBOM  </a:t>
            </a:r>
            <a:b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>Komunikacije – Govor tijela</a:t>
            </a:r>
            <a:b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52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42907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hr-HR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Dinamički znakovi:</a:t>
            </a:r>
          </a:p>
          <a:p>
            <a:pPr algn="just">
              <a:buClr>
                <a:schemeClr val="tx1"/>
              </a:buClr>
            </a:pPr>
            <a:r>
              <a:rPr lang="hr-HR" sz="2200" b="1" dirty="0" smtClean="0">
                <a:latin typeface="Arial Narrow" panose="020B0606020202030204" pitchFamily="34" charset="0"/>
              </a:rPr>
              <a:t>Izrazi lica </a:t>
            </a:r>
            <a:r>
              <a:rPr lang="hr-HR" sz="2200" dirty="0" smtClean="0">
                <a:latin typeface="Arial Narrow" panose="020B0606020202030204" pitchFamily="34" charset="0"/>
              </a:rPr>
              <a:t>– rečenica ”Vidjećemo šta možemo učiniti” ima sasvim drugačije značenje, izrečena sa smiješkom ili uz mrštenje.</a:t>
            </a:r>
          </a:p>
          <a:p>
            <a:pPr algn="just">
              <a:buClr>
                <a:schemeClr val="tx1"/>
              </a:buClr>
              <a:tabLst>
                <a:tab pos="361950" algn="l"/>
              </a:tabLst>
            </a:pPr>
            <a:r>
              <a:rPr lang="hr-HR" sz="2200" b="1" dirty="0" smtClean="0">
                <a:latin typeface="Arial Narrow" panose="020B0606020202030204" pitchFamily="34" charset="0"/>
              </a:rPr>
              <a:t>Kretnje</a:t>
            </a:r>
            <a:r>
              <a:rPr lang="hr-HR" sz="2200" dirty="0" smtClean="0">
                <a:latin typeface="Arial Narrow" panose="020B0606020202030204" pitchFamily="34" charset="0"/>
              </a:rPr>
              <a:t> – kretnje koje ukazuju na iskrenost i poštenje (raširene ruke, otvoreni dlanovi), kretnje koje ukazuju na moć (dlanovi okenuti prema dolje, mahanje kažiprstom.</a:t>
            </a:r>
          </a:p>
          <a:p>
            <a:pPr algn="just">
              <a:buClr>
                <a:schemeClr val="tx1"/>
              </a:buClr>
            </a:pPr>
            <a:r>
              <a:rPr lang="hr-HR" sz="2200" b="1" dirty="0" smtClean="0">
                <a:latin typeface="Arial Narrow" panose="020B0606020202030204" pitchFamily="34" charset="0"/>
              </a:rPr>
              <a:t>Kontakt očima </a:t>
            </a:r>
            <a:r>
              <a:rPr lang="hr-HR" sz="2200" dirty="0" smtClean="0">
                <a:latin typeface="Arial Narrow" panose="020B0606020202030204" pitchFamily="34" charset="0"/>
              </a:rPr>
              <a:t>– pogled direktno u oči poželjniji naspram pogleda pored osobe, iznad ili “kroz” osobu, ali treba izbjegavati “buljenje”.</a:t>
            </a:r>
          </a:p>
          <a:p>
            <a:pPr marL="0" lvl="0" indent="0"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hr-HR" sz="2200" kern="12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609600"/>
          </a:xfrm>
        </p:spPr>
        <p:txBody>
          <a:bodyPr/>
          <a:lstStyle/>
          <a:p>
            <a:pPr lvl="0" algn="ctr"/>
            <a:r>
              <a:rPr lang="hr-HR" sz="22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hr-HR" sz="22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>KOMUNICIRANJE I UPRAVLJANJE SOBOM  </a:t>
            </a:r>
            <a:b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>Komunikacije – Govor tijela</a:t>
            </a:r>
            <a:r>
              <a:rPr lang="hr-HR" sz="22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hr-HR" sz="22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53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42907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Muškarci vs. žene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Govor tijela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54</a:t>
            </a:fld>
            <a:endParaRPr lang="en-US" b="1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882808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68325" marR="0" lvl="0" indent="-568325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000CC"/>
              </a:buClr>
              <a:buSzPct val="90000"/>
              <a:buFont typeface="Wingdings" charset="0"/>
              <a:buChar char="n"/>
              <a:tabLst/>
              <a:defRPr/>
            </a:pPr>
            <a:r>
              <a:rPr kumimoji="0" lang="hr-H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rPr>
              <a:t>Istraživanje psihologa sa Hardvardskog univerziteta je pokazalo da žene mnogo spremnije raspoznaju govor tijela nego muškarci.</a:t>
            </a:r>
          </a:p>
          <a:p>
            <a:pPr marL="568325" marR="0" lvl="0" indent="-568325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000CC"/>
              </a:buClr>
              <a:buSzPct val="90000"/>
              <a:buFont typeface="Wingdings" charset="0"/>
              <a:buChar char="n"/>
              <a:tabLst/>
              <a:defRPr/>
            </a:pPr>
            <a:r>
              <a:rPr kumimoji="0" lang="hr-H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rPr>
              <a:t>Na pitanje da po izrazu glumca odgonetnu šta se dešava u filmu,rezultati istraživanja pokazali su da je 87% žena tačno procjenilo situaciju, dok je tačan odgovor dalo svega 42% muškaraca.</a:t>
            </a: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Latn-CS" sz="2200" smtClean="0">
                <a:latin typeface="Arial Narrow" panose="020B0606020202030204" pitchFamily="34" charset="0"/>
              </a:rPr>
              <a:t>Pomaže da pošiljatelj poruke komunicira jasno i iskreno, bez ugrožavanja interpersonalnih odnosa</a:t>
            </a:r>
          </a:p>
          <a:p>
            <a:pPr algn="just"/>
            <a:r>
              <a:rPr lang="sr-Latn-CS" sz="2200" b="1" smtClean="0">
                <a:latin typeface="Arial Narrow" panose="020B0606020202030204" pitchFamily="34" charset="0"/>
              </a:rPr>
              <a:t>Podučavanje: </a:t>
            </a:r>
            <a:r>
              <a:rPr lang="sr-Latn-CS" sz="2200" smtClean="0">
                <a:latin typeface="Arial Narrow" panose="020B0606020202030204" pitchFamily="34" charset="0"/>
              </a:rPr>
              <a:t>naglasak je na sposobnostima (davanje savjeta,uputa ili informacija za poboljšanje performanse)</a:t>
            </a:r>
          </a:p>
          <a:p>
            <a:pPr algn="just"/>
            <a:r>
              <a:rPr lang="sr-Latn-CS" sz="2200" b="1" smtClean="0">
                <a:latin typeface="Arial Narrow" panose="020B0606020202030204" pitchFamily="34" charset="0"/>
              </a:rPr>
              <a:t>Savjetovanje: </a:t>
            </a:r>
            <a:r>
              <a:rPr lang="sr-Latn-CS" sz="2200" smtClean="0">
                <a:latin typeface="Arial Narrow" panose="020B0606020202030204" pitchFamily="34" charset="0"/>
              </a:rPr>
              <a:t>naglasak je na stavovima (pomaganje drugima da prepoznaju i riješe problem kroz stupanj razumijevanja, emocija i stavova)</a:t>
            </a:r>
          </a:p>
          <a:p>
            <a:pPr algn="just"/>
            <a:endParaRPr lang="sr-Latn-CS" sz="2200" b="1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r-Latn-CS" sz="2200" kern="120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762000"/>
          </a:xfrm>
        </p:spPr>
        <p:txBody>
          <a:bodyPr/>
          <a:lstStyle/>
          <a:p>
            <a:pPr lvl="0" algn="ctr"/>
            <a: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>KOMUNICIRANJE I UPRAVLJANJE SOBOM  </a:t>
            </a:r>
            <a:b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>Komunikacije – Stimulativne komunikacije</a:t>
            </a:r>
            <a:b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55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42907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hr-HR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Većina menadžera najčešće vrijeme gubi na: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hr-HR" sz="2200" dirty="0" smtClean="0">
                <a:latin typeface="Arial Narrow" panose="020B0606020202030204" pitchFamily="34" charset="0"/>
              </a:rPr>
              <a:t>Prevelik broj sastanaka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hr-HR" sz="2200" dirty="0" smtClean="0">
                <a:latin typeface="Arial Narrow" panose="020B0606020202030204" pitchFamily="34" charset="0"/>
              </a:rPr>
              <a:t>Dugotrajne telefonske razgovore i ćaskanja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hr-HR" sz="2200" dirty="0" smtClean="0">
                <a:latin typeface="Arial Narrow" panose="020B0606020202030204" pitchFamily="34" charset="0"/>
              </a:rPr>
              <a:t>Obavljanje beskorisnih ili tuđih poslova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hr-HR" sz="2200" dirty="0" smtClean="0">
                <a:latin typeface="Arial Narrow" panose="020B0606020202030204" pitchFamily="34" charset="0"/>
              </a:rPr>
              <a:t>Provjeravanje šta i kako drugi rade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hr-HR" sz="2200" dirty="0" smtClean="0">
                <a:latin typeface="Arial Narrow" panose="020B0606020202030204" pitchFamily="34" charset="0"/>
              </a:rPr>
              <a:t>Neplanirane telefonske pozive i posjetitelje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hr-HR" sz="2200" dirty="0" smtClean="0">
                <a:latin typeface="Arial Narrow" panose="020B0606020202030204" pitchFamily="34" charset="0"/>
              </a:rPr>
              <a:t>Neefikasno planiranje i odlaganje poslova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hr-HR" sz="2200" dirty="0" smtClean="0">
                <a:latin typeface="Arial Narrow" panose="020B0606020202030204" pitchFamily="34" charset="0"/>
              </a:rPr>
              <a:t>Neodlučnost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None/>
            </a:pPr>
            <a:endParaRPr lang="hr-HR" sz="2200" dirty="0" smtClean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685800"/>
          </a:xfrm>
        </p:spPr>
        <p:txBody>
          <a:bodyPr/>
          <a:lstStyle/>
          <a:p>
            <a:pPr lvl="0" algn="ctr"/>
            <a: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>KOMUNICIRANJE I UPRAVLJANJE SOBOM  </a:t>
            </a:r>
            <a:b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>Upravljanje sobom i upravljanje vremenom</a:t>
            </a:r>
            <a:br>
              <a:rPr lang="hr-HR" sz="2000" kern="12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56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42907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2438400"/>
          </a:xfrm>
        </p:spPr>
        <p:txBody>
          <a:bodyPr/>
          <a:lstStyle/>
          <a:p>
            <a:pPr algn="ctr"/>
            <a:endParaRPr lang="hr-HR" dirty="0" smtClean="0"/>
          </a:p>
          <a:p>
            <a:pPr algn="ctr"/>
            <a:r>
              <a:rPr lang="hr-HR" dirty="0" smtClean="0"/>
              <a:t>Kada je posuda puna?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A50021"/>
                </a:solidFill>
              </a:rPr>
              <a:t>Vizuelno-interaktivna vježba</a:t>
            </a:r>
            <a:endParaRPr lang="hr-HR" sz="24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57</a:t>
            </a:fld>
            <a:endParaRPr lang="en-US" b="1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Latn-CS" dirty="0" smtClean="0">
                <a:solidFill>
                  <a:srgbClr val="713204"/>
                </a:solidFill>
                <a:ea typeface="ＭＳ Ｐゴシック" pitchFamily="34" charset="-128"/>
              </a:rPr>
              <a:t>Emocionalna inteligencija (EI) – </a:t>
            </a:r>
            <a:r>
              <a:rPr lang="sr-Latn-CS" i="1" dirty="0" smtClean="0">
                <a:ea typeface="ＭＳ Ｐゴシック" pitchFamily="34" charset="-128"/>
              </a:rPr>
              <a:t>sposobnost prepoznavanja osjećaja, njihovog jasnog identificiranja, razumijevanja, sposobnosti kontrolisanja i korištenja za izražavanje misli </a:t>
            </a:r>
          </a:p>
          <a:p>
            <a:pPr algn="ctr">
              <a:buNone/>
            </a:pPr>
            <a:endParaRPr lang="sr-Latn-CS" i="1" dirty="0" smtClean="0">
              <a:solidFill>
                <a:srgbClr val="713204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419100"/>
            <a:ext cx="6553200" cy="266700"/>
          </a:xfrm>
        </p:spPr>
        <p:txBody>
          <a:bodyPr/>
          <a:lstStyle/>
          <a:p>
            <a:r>
              <a:rPr lang="hr-HR" sz="2400" dirty="0" smtClean="0">
                <a:solidFill>
                  <a:srgbClr val="A50021"/>
                </a:solidFill>
              </a:rPr>
              <a:t>Značaj emocionalne inteliginecije u komuniciranju</a:t>
            </a:r>
            <a:endParaRPr lang="hr-HR" sz="24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58</a:t>
            </a:fld>
            <a:endParaRPr lang="en-US" b="1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A50021"/>
                </a:solidFill>
              </a:rPr>
              <a:t>Proces komunikacije</a:t>
            </a:r>
            <a:endParaRPr lang="hr-HR" sz="2400" dirty="0">
              <a:solidFill>
                <a:srgbClr val="A5002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852F4-C146-0447-857B-4EECD31D1559}" type="slidenum">
              <a:rPr lang="en-US" smtClean="0"/>
              <a:pPr/>
              <a:t>5</a:t>
            </a:fld>
            <a:endParaRPr lang="en-US" b="1"/>
          </a:p>
        </p:txBody>
      </p:sp>
      <p:pic>
        <p:nvPicPr>
          <p:cNvPr id="6" name="Picture 2" descr="STR2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848600" cy="39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00932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500" dirty="0" smtClean="0"/>
              <a:t>	</a:t>
            </a:r>
            <a:r>
              <a:rPr lang="hr-HR" sz="2500" b="1" dirty="0" smtClean="0"/>
              <a:t>Pravila se mijenjaju. 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500" dirty="0" smtClean="0"/>
              <a:t>Ocjenjivanje i vrednovanje zaposlenika obavlja se prema novim mjerilima: nije bitna samo racionalna (akademska) inteligencija, ni naobrazba i stručnost, već i </a:t>
            </a:r>
            <a:r>
              <a:rPr lang="hr-HR" sz="25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umiješnost</a:t>
            </a:r>
            <a:r>
              <a:rPr lang="hr-HR" sz="25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r-HR" sz="2500" dirty="0" smtClean="0"/>
              <a:t>kojom se nosimo sa </a:t>
            </a:r>
            <a:r>
              <a:rPr lang="hr-HR" sz="25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vlastitom osobom</a:t>
            </a:r>
            <a:r>
              <a:rPr lang="hr-HR" sz="2500" dirty="0" smtClean="0"/>
              <a:t>, kao i </a:t>
            </a:r>
            <a:r>
              <a:rPr lang="hr-HR" sz="25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sa </a:t>
            </a:r>
            <a:r>
              <a:rPr lang="hr-HR" sz="25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drugima</a:t>
            </a:r>
            <a:r>
              <a:rPr lang="hr-HR" sz="2500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500" dirty="0" smtClean="0"/>
              <a:t>Ta se nova mjerila sve više primjenjuju prilikom odlučivanja </a:t>
            </a:r>
            <a:r>
              <a:rPr lang="hr-HR" sz="2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ko će biti zaposlen</a:t>
            </a:r>
            <a:r>
              <a:rPr lang="hr-HR" sz="25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hr-HR" sz="2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ko ne</a:t>
            </a:r>
            <a:r>
              <a:rPr lang="hr-HR" sz="25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hr-HR" sz="2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ko će biti</a:t>
            </a:r>
            <a:r>
              <a:rPr lang="hr-HR" sz="25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r-HR" sz="2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otpušten</a:t>
            </a:r>
            <a:r>
              <a:rPr lang="hr-HR" sz="25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hr-HR" sz="2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ko zadržan</a:t>
            </a:r>
            <a:r>
              <a:rPr lang="hr-HR" sz="25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hr-HR" sz="2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ko zaobiđen</a:t>
            </a:r>
            <a:r>
              <a:rPr lang="hr-HR" sz="25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hr-HR" sz="25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ko unaprijeđen</a:t>
            </a:r>
            <a:r>
              <a:rPr lang="hr-HR" sz="25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Novi izazovi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000" dirty="0" smtClean="0">
                <a:ea typeface="ＭＳ Ｐゴシック" pitchFamily="34" charset="-128"/>
              </a:rPr>
              <a:t>Tri faktora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dirty="0" smtClean="0">
                <a:ea typeface="ＭＳ Ｐゴシック" pitchFamily="34" charset="-128"/>
              </a:rPr>
              <a:t>Inteligencija (IQ)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dirty="0" smtClean="0">
                <a:ea typeface="ＭＳ Ｐゴシック" pitchFamily="34" charset="-128"/>
              </a:rPr>
              <a:t>Stručnost (potrebna tehnička znanja)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dirty="0" smtClean="0">
                <a:ea typeface="ＭＳ Ｐゴシック" pitchFamily="34" charset="-128"/>
              </a:rPr>
              <a:t>Emocionalna inteligencija (EI/EQ)</a:t>
            </a:r>
          </a:p>
          <a:p>
            <a:pPr eaLnBrk="1" hangingPunct="1">
              <a:lnSpc>
                <a:spcPct val="90000"/>
              </a:lnSpc>
            </a:pPr>
            <a:r>
              <a:rPr lang="hr-HR" sz="2000" dirty="0" smtClean="0">
                <a:ea typeface="ＭＳ Ｐゴシック" pitchFamily="34" charset="-128"/>
              </a:rPr>
              <a:t>EQ je dva puta značajniji faktor uspješnosti na poslu od IQ i stručnosti (tehničkih znanja)</a:t>
            </a:r>
          </a:p>
          <a:p>
            <a:pPr eaLnBrk="1" hangingPunct="1">
              <a:lnSpc>
                <a:spcPct val="90000"/>
              </a:lnSpc>
            </a:pPr>
            <a:r>
              <a:rPr lang="hr-HR" sz="2000" dirty="0" smtClean="0">
                <a:ea typeface="ＭＳ Ｐゴシック" pitchFamily="34" charset="-128"/>
              </a:rPr>
              <a:t>EI/EQ značajniji što su poslovi složeniji</a:t>
            </a:r>
          </a:p>
          <a:p>
            <a:pPr eaLnBrk="1" hangingPunct="1">
              <a:lnSpc>
                <a:spcPct val="90000"/>
              </a:lnSpc>
            </a:pPr>
            <a:r>
              <a:rPr lang="hr-HR" sz="2000" dirty="0" smtClean="0">
                <a:ea typeface="ＭＳ Ｐゴシック" pitchFamily="34" charset="-128"/>
              </a:rPr>
              <a:t>Odnos u radnom učinku između najlošijih i najboljih radnika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dirty="0" smtClean="0">
                <a:ea typeface="ＭＳ Ｐゴシック" pitchFamily="34" charset="-128"/>
              </a:rPr>
              <a:t>Najjednostavniji poslovi 1:3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dirty="0" smtClean="0">
                <a:ea typeface="ＭＳ Ｐゴシック" pitchFamily="34" charset="-128"/>
              </a:rPr>
              <a:t>Srednje složeni poslovi 1:12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dirty="0" smtClean="0">
                <a:ea typeface="ＭＳ Ｐゴシック" pitchFamily="34" charset="-128"/>
              </a:rPr>
              <a:t>Najsloženij poslovi (top-menadžeri) 1:127</a:t>
            </a:r>
          </a:p>
          <a:p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A50021"/>
                </a:solidFill>
              </a:rPr>
              <a:t>Faktori uspešnosti na poslu</a:t>
            </a:r>
            <a:endParaRPr lang="hr-HR" sz="24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60</a:t>
            </a:fld>
            <a:endParaRPr lang="en-US" b="1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873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hr-HR" sz="2500" dirty="0" smtClean="0"/>
              <a:t>	</a:t>
            </a:r>
            <a:r>
              <a:rPr lang="sr-Latn-CS" sz="2600" b="1" dirty="0" smtClean="0"/>
              <a:t>Ono što vidimo i shvatamo u nama budi osjećanja.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600" dirty="0" smtClean="0"/>
              <a:t>	Osjećanja predstavljaju naš spontani stav prema stvarnosti, stav koji je tu prije nego što uspijemo da razmislimo ili da analiziramo datu situaciju.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600" dirty="0" smtClean="0"/>
              <a:t>	Osjećanja pokazuju da mi nismo prazne posude koje se pune informacijama koje do nas dopiru, niti automati koji ih mehanički obrađuju i oblikuju.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600" dirty="0" smtClean="0"/>
              <a:t>	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</a:rPr>
              <a:t>Emocionalna inteligencija</a:t>
            </a:r>
            <a:endParaRPr lang="sr-Latn-CS" sz="2400" b="1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40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Pojam emocija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95363" y="1571625"/>
            <a:ext cx="7791450" cy="1247775"/>
          </a:xfrm>
        </p:spPr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713204"/>
                </a:solidFill>
                <a:ea typeface="ＭＳ Ｐゴシック" pitchFamily="34" charset="-128"/>
              </a:rPr>
              <a:t>Emocije</a:t>
            </a:r>
            <a:r>
              <a:rPr lang="hr-HR" sz="2400" dirty="0" smtClean="0">
                <a:solidFill>
                  <a:srgbClr val="713204"/>
                </a:solidFill>
                <a:ea typeface="ＭＳ Ｐゴシック" pitchFamily="34" charset="-128"/>
              </a:rPr>
              <a:t> predstavljaju doživljaj našeg vrednovanja i subjektivnog odnosa prema stvarima, ljudima, događajima i prema sopstvenim postupcima</a:t>
            </a:r>
          </a:p>
          <a:p>
            <a:pPr eaLnBrk="1" hangingPunct="1">
              <a:buFont typeface="Wingdings 2" pitchFamily="18" charset="2"/>
              <a:buNone/>
            </a:pPr>
            <a:endParaRPr lang="hr-HR" sz="2400" dirty="0" smtClean="0">
              <a:solidFill>
                <a:srgbClr val="713204"/>
              </a:solidFill>
              <a:ea typeface="ＭＳ Ｐゴシック" pitchFamily="34" charset="-128"/>
            </a:endParaRPr>
          </a:p>
        </p:txBody>
      </p:sp>
      <p:pic>
        <p:nvPicPr>
          <p:cNvPr id="20483" name="Picture 3" descr="golem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429000"/>
            <a:ext cx="1857375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1214438" y="3286125"/>
            <a:ext cx="23574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Gill Sans MT" pitchFamily="34" charset="-18"/>
              </a:rPr>
              <a:t>BIJES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6429375" y="4071938"/>
            <a:ext cx="23574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ill Sans MT" pitchFamily="34" charset="-18"/>
              </a:rPr>
              <a:t>TUGA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1214438" y="5000625"/>
            <a:ext cx="23574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Gill Sans MT" pitchFamily="34" charset="-18"/>
              </a:rPr>
              <a:t>STRAH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1143000" y="5715000"/>
            <a:ext cx="23574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Gill Sans MT" pitchFamily="34" charset="-18"/>
              </a:rPr>
              <a:t>UŽIVANJE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6429375" y="3500438"/>
            <a:ext cx="23574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ill Sans MT" pitchFamily="34" charset="-18"/>
              </a:rPr>
              <a:t>LJUBAV</a:t>
            </a: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1071563" y="4214813"/>
            <a:ext cx="23574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ill Sans MT" pitchFamily="34" charset="-18"/>
              </a:rPr>
              <a:t>IZNENAĐENJE</a:t>
            </a:r>
          </a:p>
        </p:txBody>
      </p:sp>
      <p:sp>
        <p:nvSpPr>
          <p:cNvPr id="20490" name="TextBox 13"/>
          <p:cNvSpPr txBox="1">
            <a:spLocks noChangeArrowheads="1"/>
          </p:cNvSpPr>
          <p:nvPr/>
        </p:nvSpPr>
        <p:spPr bwMode="auto">
          <a:xfrm>
            <a:off x="6286500" y="5000625"/>
            <a:ext cx="23574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ill Sans MT" pitchFamily="34" charset="-18"/>
              </a:rPr>
              <a:t>ODVRATNOST</a:t>
            </a:r>
          </a:p>
        </p:txBody>
      </p:sp>
      <p:sp>
        <p:nvSpPr>
          <p:cNvPr id="20491" name="TextBox 14"/>
          <p:cNvSpPr txBox="1">
            <a:spLocks noChangeArrowheads="1"/>
          </p:cNvSpPr>
          <p:nvPr/>
        </p:nvSpPr>
        <p:spPr bwMode="auto">
          <a:xfrm>
            <a:off x="6500813" y="5643563"/>
            <a:ext cx="23574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ill Sans MT" pitchFamily="34" charset="-18"/>
              </a:rPr>
              <a:t>STID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857500" y="3500438"/>
            <a:ext cx="928688" cy="214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286125" y="4429125"/>
            <a:ext cx="5000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928938" y="5214938"/>
            <a:ext cx="78581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3143250" y="5786438"/>
            <a:ext cx="642938" cy="142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0485" idx="1"/>
          </p:cNvCxnSpPr>
          <p:nvPr/>
        </p:nvCxnSpPr>
        <p:spPr>
          <a:xfrm>
            <a:off x="5786438" y="4286250"/>
            <a:ext cx="64293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786438" y="3714750"/>
            <a:ext cx="642937" cy="142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0491" idx="1"/>
          </p:cNvCxnSpPr>
          <p:nvPr/>
        </p:nvCxnSpPr>
        <p:spPr>
          <a:xfrm>
            <a:off x="5857875" y="5715000"/>
            <a:ext cx="642938" cy="144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0490" idx="1"/>
          </p:cNvCxnSpPr>
          <p:nvPr/>
        </p:nvCxnSpPr>
        <p:spPr>
          <a:xfrm>
            <a:off x="5786438" y="5214938"/>
            <a:ext cx="50006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TextBox 35"/>
          <p:cNvSpPr txBox="1">
            <a:spLocks noChangeArrowheads="1"/>
          </p:cNvSpPr>
          <p:nvPr/>
        </p:nvSpPr>
        <p:spPr bwMode="auto">
          <a:xfrm>
            <a:off x="2362200" y="62865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13204"/>
                </a:solidFill>
                <a:latin typeface="Gill Sans MT" pitchFamily="34" charset="-18"/>
              </a:rPr>
              <a:t>D. </a:t>
            </a:r>
            <a:r>
              <a:rPr lang="en-US" dirty="0" err="1">
                <a:solidFill>
                  <a:srgbClr val="713204"/>
                </a:solidFill>
                <a:latin typeface="Gill Sans MT" pitchFamily="34" charset="-18"/>
              </a:rPr>
              <a:t>Goleman</a:t>
            </a:r>
            <a:r>
              <a:rPr lang="en-US" dirty="0">
                <a:solidFill>
                  <a:srgbClr val="713204"/>
                </a:solidFill>
                <a:latin typeface="Gill Sans MT" pitchFamily="34" charset="-18"/>
              </a:rPr>
              <a:t> – 8 </a:t>
            </a:r>
            <a:r>
              <a:rPr lang="en-US" dirty="0" err="1">
                <a:solidFill>
                  <a:srgbClr val="713204"/>
                </a:solidFill>
                <a:latin typeface="Gill Sans MT" pitchFamily="34" charset="-18"/>
              </a:rPr>
              <a:t>grupa</a:t>
            </a:r>
            <a:r>
              <a:rPr lang="en-US" dirty="0">
                <a:solidFill>
                  <a:srgbClr val="713204"/>
                </a:solidFill>
                <a:latin typeface="Gill Sans MT" pitchFamily="34" charset="-18"/>
              </a:rPr>
              <a:t> </a:t>
            </a:r>
            <a:r>
              <a:rPr lang="en-US" dirty="0" err="1">
                <a:solidFill>
                  <a:srgbClr val="713204"/>
                </a:solidFill>
                <a:latin typeface="Gill Sans MT" pitchFamily="34" charset="-18"/>
              </a:rPr>
              <a:t>emocija</a:t>
            </a:r>
            <a:endParaRPr lang="en-US" dirty="0">
              <a:solidFill>
                <a:srgbClr val="713204"/>
              </a:solidFill>
              <a:latin typeface="Gill Sans MT" pitchFamily="34" charset="-18"/>
            </a:endParaRPr>
          </a:p>
        </p:txBody>
      </p:sp>
      <p:sp>
        <p:nvSpPr>
          <p:cNvPr id="2050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60448B3-00CF-459C-AE5F-BFF9BE34765E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851025"/>
            <a:ext cx="7867650" cy="41687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500" dirty="0" smtClean="0"/>
              <a:t>	Destruktivne emocije razaraju i truju našu ličnost.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6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500" dirty="0" smtClean="0"/>
              <a:t>	Destruktivne emocije odnose se na ono što je u ljudskoj prirodi </a:t>
            </a:r>
            <a:r>
              <a:rPr lang="hr-HR" sz="2500" i="1" dirty="0" smtClean="0"/>
              <a:t>uznemiravajuće</a:t>
            </a:r>
            <a:r>
              <a:rPr lang="hr-HR" sz="2500" dirty="0" smtClean="0"/>
              <a:t>, </a:t>
            </a:r>
            <a:r>
              <a:rPr lang="hr-HR" sz="2500" i="1" dirty="0" smtClean="0"/>
              <a:t>zabrinjavajuće</a:t>
            </a:r>
            <a:r>
              <a:rPr lang="hr-HR" sz="2500" dirty="0" smtClean="0"/>
              <a:t> i </a:t>
            </a:r>
            <a:r>
              <a:rPr lang="hr-HR" sz="2500" i="1" dirty="0" smtClean="0"/>
              <a:t>opasno</a:t>
            </a:r>
            <a:r>
              <a:rPr lang="hr-HR" sz="2500" dirty="0" smtClean="0"/>
              <a:t> (najopasnije destruktivne emocije su: </a:t>
            </a:r>
            <a:r>
              <a:rPr lang="hr-HR" sz="2500" b="1" dirty="0" smtClean="0"/>
              <a:t>mržnja</a:t>
            </a:r>
            <a:r>
              <a:rPr lang="hr-HR" sz="2500" dirty="0" smtClean="0"/>
              <a:t>, </a:t>
            </a:r>
            <a:r>
              <a:rPr lang="hr-HR" sz="2500" b="1" dirty="0" smtClean="0"/>
              <a:t>bijes</a:t>
            </a:r>
            <a:r>
              <a:rPr lang="hr-HR" sz="2500" dirty="0" smtClean="0"/>
              <a:t>, </a:t>
            </a:r>
            <a:r>
              <a:rPr lang="hr-HR" sz="2500" b="1" dirty="0" smtClean="0"/>
              <a:t>ljutnja</a:t>
            </a:r>
            <a:r>
              <a:rPr lang="hr-HR" sz="2500" dirty="0" smtClean="0"/>
              <a:t>, </a:t>
            </a:r>
            <a:r>
              <a:rPr lang="hr-HR" sz="2500" b="1" dirty="0" smtClean="0"/>
              <a:t>nekontrolirana žudnja</a:t>
            </a:r>
            <a:r>
              <a:rPr lang="hr-HR" sz="2500" dirty="0" smtClean="0"/>
              <a:t>, </a:t>
            </a:r>
            <a:r>
              <a:rPr lang="hr-HR" sz="2500" b="1" dirty="0" smtClean="0"/>
              <a:t>zavist</a:t>
            </a:r>
            <a:r>
              <a:rPr lang="hr-HR" sz="2500" dirty="0" smtClean="0"/>
              <a:t>...)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500" dirty="0" smtClean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</a:rPr>
              <a:t>Destruktivne emocije</a:t>
            </a:r>
            <a:endParaRPr lang="hr-HR" sz="24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l-PL" sz="2300" dirty="0" smtClean="0"/>
              <a:t>Svaki čovjek poseduje najmanje </a:t>
            </a:r>
            <a:r>
              <a:rPr lang="pl-PL" sz="2300" b="1" dirty="0" smtClean="0"/>
              <a:t>dva uma</a:t>
            </a:r>
            <a:r>
              <a:rPr lang="pl-PL" sz="2300" dirty="0" smtClean="0"/>
              <a:t>, jedan </a:t>
            </a:r>
            <a:r>
              <a:rPr lang="pl-PL" sz="2300" b="1" dirty="0" smtClean="0"/>
              <a:t>racionalni</a:t>
            </a:r>
            <a:r>
              <a:rPr lang="pl-PL" sz="2300" dirty="0" smtClean="0"/>
              <a:t>, a drugi </a:t>
            </a:r>
            <a:r>
              <a:rPr lang="pl-PL" sz="2300" b="1" dirty="0" smtClean="0"/>
              <a:t>emocionalni</a:t>
            </a:r>
          </a:p>
          <a:p>
            <a:pPr algn="just" eaLnBrk="1" hangingPunct="1">
              <a:lnSpc>
                <a:spcPct val="80000"/>
              </a:lnSpc>
            </a:pPr>
            <a:r>
              <a:rPr lang="pl-PL" sz="2300" dirty="0" smtClean="0"/>
              <a:t> Oni fundamentalno različito utiču na naš mentalni život zbog  strukture našeg mozga.</a:t>
            </a:r>
          </a:p>
          <a:p>
            <a:pPr algn="just" eaLnBrk="1" hangingPunct="1">
              <a:lnSpc>
                <a:spcPct val="80000"/>
              </a:lnSpc>
            </a:pPr>
            <a:r>
              <a:rPr lang="pl-PL" sz="2300" b="1" dirty="0" smtClean="0"/>
              <a:t>Emocionalni mozak </a:t>
            </a:r>
            <a:r>
              <a:rPr lang="pl-PL" sz="2300" dirty="0" smtClean="0"/>
              <a:t>reaguje nekoliko puta </a:t>
            </a:r>
            <a:r>
              <a:rPr lang="pl-PL" sz="2300" b="1" dirty="0" smtClean="0"/>
              <a:t>brže</a:t>
            </a:r>
            <a:r>
              <a:rPr lang="pl-PL" sz="2300" dirty="0" smtClean="0"/>
              <a:t> nego </a:t>
            </a:r>
            <a:r>
              <a:rPr lang="pl-PL" sz="2300" b="1" dirty="0" smtClean="0"/>
              <a:t>racionalni mozak</a:t>
            </a:r>
            <a:r>
              <a:rPr lang="pl-PL" sz="2300" dirty="0" smtClean="0"/>
              <a:t>. I što je još važnije, emocionalni mozak može da "kidnapuje" racionalni mozak. </a:t>
            </a:r>
          </a:p>
          <a:p>
            <a:pPr algn="just" eaLnBrk="1" hangingPunct="1">
              <a:lnSpc>
                <a:spcPct val="80000"/>
              </a:lnSpc>
            </a:pPr>
            <a:r>
              <a:rPr lang="pl-PL" sz="2300" dirty="0" smtClean="0"/>
              <a:t>Ovo psiholozi nazivaju </a:t>
            </a:r>
            <a:r>
              <a:rPr lang="pl-PL" sz="2300" b="1" dirty="0" smtClean="0"/>
              <a:t>amygdala kidnapovanjem</a:t>
            </a:r>
            <a:r>
              <a:rPr lang="pl-PL" sz="2300" dirty="0" smtClean="0"/>
              <a:t>. </a:t>
            </a:r>
          </a:p>
          <a:p>
            <a:pPr algn="just" eaLnBrk="1" hangingPunct="1">
              <a:lnSpc>
                <a:spcPct val="80000"/>
              </a:lnSpc>
            </a:pPr>
            <a:r>
              <a:rPr lang="pl-PL" sz="2300" dirty="0" smtClean="0"/>
              <a:t>Vizuelna informacija skuplja se u dijelu mozga koji se zove </a:t>
            </a:r>
            <a:r>
              <a:rPr lang="pl-PL" sz="2300" b="1" dirty="0" smtClean="0"/>
              <a:t>thalamus </a:t>
            </a:r>
            <a:r>
              <a:rPr lang="pl-PL" sz="2300" dirty="0" smtClean="0"/>
              <a:t>i on je šalje na dva mjesta, u </a:t>
            </a:r>
            <a:r>
              <a:rPr lang="pl-PL" sz="2300" b="1" dirty="0" smtClean="0"/>
              <a:t>amygdalu,</a:t>
            </a:r>
            <a:r>
              <a:rPr lang="pl-PL" sz="2300" dirty="0" smtClean="0"/>
              <a:t> koja je centar emocionalnog uma, i </a:t>
            </a:r>
            <a:r>
              <a:rPr lang="pl-PL" sz="2300" b="1" dirty="0" smtClean="0"/>
              <a:t>cortex</a:t>
            </a:r>
            <a:r>
              <a:rPr lang="pl-PL" sz="2300" dirty="0" smtClean="0"/>
              <a:t>, koji je centar racionalnog uma. </a:t>
            </a:r>
          </a:p>
          <a:p>
            <a:pPr algn="just" eaLnBrk="1" hangingPunct="1">
              <a:lnSpc>
                <a:spcPct val="80000"/>
              </a:lnSpc>
            </a:pPr>
            <a:r>
              <a:rPr lang="pl-PL" sz="2300" b="1" dirty="0" smtClean="0"/>
              <a:t>Rastojanje</a:t>
            </a:r>
            <a:r>
              <a:rPr lang="pl-PL" sz="2300" dirty="0" smtClean="0"/>
              <a:t> između </a:t>
            </a:r>
            <a:r>
              <a:rPr lang="pl-PL" sz="2300" b="1" dirty="0" smtClean="0"/>
              <a:t>thalamusa i amygdale </a:t>
            </a:r>
            <a:r>
              <a:rPr lang="pl-PL" sz="2300" dirty="0" smtClean="0"/>
              <a:t>je </a:t>
            </a:r>
            <a:r>
              <a:rPr lang="pl-PL" sz="2300" b="1" dirty="0" smtClean="0"/>
              <a:t>kraće</a:t>
            </a:r>
            <a:r>
              <a:rPr lang="pl-PL" sz="2300" dirty="0" smtClean="0"/>
              <a:t> nego između </a:t>
            </a:r>
            <a:r>
              <a:rPr lang="pl-PL" sz="2300" b="1" dirty="0" smtClean="0"/>
              <a:t>thalamusa i cortexa. </a:t>
            </a:r>
            <a:endParaRPr lang="en-US" sz="2300" b="1" dirty="0" smtClean="0"/>
          </a:p>
          <a:p>
            <a:pPr algn="just" eaLnBrk="1" hangingPunct="1">
              <a:lnSpc>
                <a:spcPct val="80000"/>
              </a:lnSpc>
            </a:pPr>
            <a:endParaRPr lang="en-US" sz="2300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153400" cy="419100"/>
          </a:xfrm>
        </p:spPr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Emocionalna inteligencija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pl-PL" sz="2400" b="1" dirty="0" smtClean="0"/>
              <a:t>Šta se dešava sa čovjekom kada se desi amygdala kidnapovanje? </a:t>
            </a:r>
            <a:r>
              <a:rPr lang="pl-PL" sz="2400" dirty="0" smtClean="0"/>
              <a:t>Skače krvni pritisak i broj otkucaja srca. Mišići se grče i spremaju za akciju. </a:t>
            </a:r>
          </a:p>
          <a:p>
            <a:pPr algn="just" eaLnBrk="1" hangingPunct="1"/>
            <a:r>
              <a:rPr lang="pl-PL" sz="2400" dirty="0" smtClean="0"/>
              <a:t>I cortex po obradi informacija šalje informaciju u amygdalu.</a:t>
            </a:r>
          </a:p>
          <a:p>
            <a:pPr algn="just" eaLnBrk="1" hangingPunct="1"/>
            <a:r>
              <a:rPr lang="pl-PL" sz="2400" dirty="0" smtClean="0"/>
              <a:t> </a:t>
            </a:r>
            <a:r>
              <a:rPr lang="pl-PL" sz="2400" b="1" dirty="0" smtClean="0"/>
              <a:t>Emocionalni mozak </a:t>
            </a:r>
            <a:r>
              <a:rPr lang="pl-PL" sz="2400" dirty="0" smtClean="0"/>
              <a:t>se</a:t>
            </a:r>
            <a:r>
              <a:rPr lang="pl-PL" sz="2400" b="1" dirty="0" smtClean="0"/>
              <a:t> prvi razvija</a:t>
            </a:r>
            <a:r>
              <a:rPr lang="pl-PL" sz="2400" dirty="0" smtClean="0"/>
              <a:t> i te rane emocije mogu imati velikog uticaja na kasniji život. </a:t>
            </a:r>
            <a:r>
              <a:rPr lang="pl-PL" sz="2400" b="1" dirty="0" smtClean="0"/>
              <a:t>Osnovne emocije su</a:t>
            </a:r>
            <a:r>
              <a:rPr lang="pl-PL" sz="2400" dirty="0" smtClean="0"/>
              <a:t>: bijes, tuga, strah, zadovoljstvo, ljubav, iznenađenje, gađenje i stid.</a:t>
            </a:r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A50021"/>
                </a:solidFill>
              </a:rPr>
              <a:t>Emocionalna inteligencija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l-PL" sz="2300" dirty="0" smtClean="0"/>
              <a:t>Svaka od emocija igra jedinstvenu ulogu, što otkrivaju i njihove karakteristične biološke osobenosti:</a:t>
            </a:r>
            <a:endParaRPr lang="en-US" sz="2300" dirty="0" smtClean="0"/>
          </a:p>
          <a:p>
            <a:pPr algn="just" eaLnBrk="1" hangingPunct="1">
              <a:lnSpc>
                <a:spcPct val="80000"/>
              </a:lnSpc>
            </a:pPr>
            <a:r>
              <a:rPr lang="pl-PL" sz="2300" dirty="0" smtClean="0"/>
              <a:t> </a:t>
            </a:r>
            <a:r>
              <a:rPr lang="pl-PL" sz="2300" b="1" dirty="0" smtClean="0"/>
              <a:t>U bijesu </a:t>
            </a:r>
            <a:r>
              <a:rPr lang="pl-PL" sz="2300" dirty="0" smtClean="0"/>
              <a:t>krv nadire u ruke, omogućavajući da se lakše posegne za oružjem ili napadne protivnik; rad srca je ubrzan, a porast nivoa hormona, kao što je adrenalin, proizvodi dovoljno snažan energetski impuls za silovitu akciju.</a:t>
            </a:r>
            <a:endParaRPr lang="en-US" sz="2300" dirty="0" smtClean="0"/>
          </a:p>
          <a:p>
            <a:pPr algn="just" eaLnBrk="1" hangingPunct="1">
              <a:lnSpc>
                <a:spcPct val="80000"/>
              </a:lnSpc>
            </a:pPr>
            <a:r>
              <a:rPr lang="pl-PL" sz="2300" b="1" dirty="0" smtClean="0"/>
              <a:t>U strahu </a:t>
            </a:r>
            <a:r>
              <a:rPr lang="pl-PL" sz="2300" dirty="0" smtClean="0"/>
              <a:t>krv</a:t>
            </a:r>
            <a:r>
              <a:rPr lang="pl-PL" sz="2300" b="1" dirty="0" smtClean="0"/>
              <a:t> </a:t>
            </a:r>
            <a:r>
              <a:rPr lang="pl-PL" sz="2300" dirty="0" smtClean="0"/>
              <a:t>struji do velikih skeletnih mišića, kao npr. do nogu, olakšavajući bijeg – </a:t>
            </a:r>
            <a:r>
              <a:rPr lang="pl-PL" sz="2300" b="1" dirty="0" smtClean="0"/>
              <a:t>lice blijedi pošto se krv sliva iz njega (stvarajući osećanje da se krv "sledila u žilama"). </a:t>
            </a:r>
            <a:r>
              <a:rPr lang="pl-PL" sz="2300" dirty="0" smtClean="0"/>
              <a:t>Istovremeno, tijelo se ukruti, makar za trenutak, možda dajući tijelu vremena da odmjeri hoće li skrivanje biti valjanija reakcija. Procesi u moždanim emocionalnim centrima oslobađaju navalu hormona koji tijelo postavljaju u stanje potpune pripravnosti, čineći ga ukrućenim i spremnim na akciju.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A50021"/>
                </a:solidFill>
              </a:rPr>
              <a:t>Emocionalna inteligencija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7175"/>
            <a:ext cx="8504238" cy="4572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l-PL" sz="2400" dirty="0" smtClean="0"/>
              <a:t>U osnovne biološke promjene u </a:t>
            </a:r>
            <a:r>
              <a:rPr lang="pl-PL" sz="2400" b="1" dirty="0" smtClean="0"/>
              <a:t>stanju sreće </a:t>
            </a:r>
            <a:r>
              <a:rPr lang="pl-PL" sz="2400" dirty="0" smtClean="0"/>
              <a:t>spada povećana aktivnost moždanog centra koji inhibira negativna osjećanja i podstiče povećanje raspoložive energije, a umiruje ona koja izazivaju brižne misli.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sz="2400" b="1" dirty="0" smtClean="0"/>
              <a:t>Ljubav, nježna osećanja</a:t>
            </a:r>
            <a:r>
              <a:rPr lang="pl-PL" sz="2400" dirty="0" smtClean="0"/>
              <a:t>, izazivaju parasimpatičko pobuđivanje – fiziološku suprotnost onom stanju "bori se ili bježi" pokreta izazvanih strahom ili bijesom. Parasimpatički obrazac "reakcija opuštanja" predstavlja niz reakcija duž cijelog tijela koje proizvode opšte stanje smirenosti i zadovoljstva, olakšanu kooperaciju.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A50021"/>
                </a:solidFill>
              </a:rPr>
              <a:t>Emocionalna inteligencija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643063"/>
            <a:ext cx="8504238" cy="4572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l-PL" sz="2400" b="1" dirty="0" smtClean="0"/>
              <a:t>Podizanje obrva </a:t>
            </a:r>
            <a:r>
              <a:rPr lang="pl-PL" sz="2400" dirty="0" smtClean="0"/>
              <a:t>pri iznenađenju omogućava povećanje vidnog polja i takođe doprinosi da više svjetla stigne do </a:t>
            </a:r>
            <a:r>
              <a:rPr lang="pl-PL" sz="2400" b="1" dirty="0" smtClean="0"/>
              <a:t>retine</a:t>
            </a:r>
            <a:r>
              <a:rPr lang="pl-PL" sz="2400" dirty="0" smtClean="0"/>
              <a:t>. Tako dobijamo </a:t>
            </a:r>
            <a:r>
              <a:rPr lang="pl-PL" sz="2400" b="1" dirty="0" smtClean="0"/>
              <a:t>više podataka</a:t>
            </a:r>
            <a:r>
              <a:rPr lang="pl-PL" sz="2400" dirty="0" smtClean="0"/>
              <a:t> o neočekivanom događaju, </a:t>
            </a:r>
            <a:r>
              <a:rPr lang="pl-PL" sz="2400" b="1" dirty="0" smtClean="0"/>
              <a:t>olakšano nam je da tačno spoznamo šta će se dogoditi i da smislimo kako ćemo najbolje postupiti.</a:t>
            </a:r>
            <a:endParaRPr lang="en-US" sz="24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pl-PL" sz="2400" dirty="0" smtClean="0"/>
              <a:t>U cijelom svijetu </a:t>
            </a:r>
            <a:r>
              <a:rPr lang="pl-PL" sz="2400" b="1" dirty="0" smtClean="0"/>
              <a:t>izraz gađenja </a:t>
            </a:r>
            <a:r>
              <a:rPr lang="pl-PL" sz="2400" dirty="0" smtClean="0"/>
              <a:t>istovetan je po izgledu i šalje istu poruku: nešto je neprijatno po mirisu ili ukusu, ili tome slično. </a:t>
            </a:r>
            <a:r>
              <a:rPr lang="pl-PL" sz="2400" b="1" dirty="0" smtClean="0"/>
              <a:t>Izraz gađenja – gornja usna se povija na krajevima dok se nozdrve malo nabiraju – nagovještava, kako je Darvin primjetio, primordijalni pokušaj da zatvorimo nozdrve zbog smrada ili ispljunemo otrovnu hranu.</a:t>
            </a:r>
            <a:r>
              <a:rPr lang="pl-PL" sz="2400" dirty="0" smtClean="0"/>
              <a:t>    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342900"/>
          </a:xfrm>
        </p:spPr>
        <p:txBody>
          <a:bodyPr/>
          <a:lstStyle/>
          <a:p>
            <a:pPr eaLnBrk="1" hangingPunct="1"/>
            <a:r>
              <a:rPr lang="hr-BA" sz="2400" dirty="0" smtClean="0">
                <a:solidFill>
                  <a:srgbClr val="A50021"/>
                </a:solidFill>
              </a:rPr>
              <a:t>LJUDSKA OSJEĆANJA-GOVOR TIJELA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hr-HR" u="sng" smtClean="0"/>
              <a:t>Poruka</a:t>
            </a:r>
            <a:r>
              <a:rPr lang="hr-HR" smtClean="0"/>
              <a:t>: jasna, prilagođena pošiljaocu, kodirana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hr-HR" u="sng" smtClean="0"/>
              <a:t>Prenos poruke</a:t>
            </a:r>
            <a:r>
              <a:rPr lang="hr-HR" smtClean="0"/>
              <a:t>: odgovarajući komunikacijski medij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hr-HR" u="sng" smtClean="0"/>
              <a:t>Primalac</a:t>
            </a:r>
            <a:r>
              <a:rPr lang="hr-HR" smtClean="0"/>
              <a:t>: prijem poruke, razumjevanje poruke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hr-HR" u="sng" smtClean="0"/>
              <a:t>Buka</a:t>
            </a:r>
            <a:r>
              <a:rPr lang="hr-HR" smtClean="0"/>
              <a:t>: eliminacija buke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hr-HR" u="sng" smtClean="0"/>
              <a:t>Povratna sprega</a:t>
            </a:r>
            <a:r>
              <a:rPr lang="hr-HR" smtClean="0"/>
              <a:t>: jasna i nesmetana</a:t>
            </a:r>
          </a:p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A50021"/>
                </a:solidFill>
              </a:rPr>
              <a:t>Pravila za kvalitenu komunikaciju</a:t>
            </a:r>
            <a:endParaRPr lang="hr-HR" sz="24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6</a:t>
            </a:fld>
            <a:endParaRPr lang="en-US" b="1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71625"/>
            <a:ext cx="8504238" cy="45720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400" dirty="0" smtClean="0"/>
              <a:t> Osnovno dejstvo</a:t>
            </a:r>
            <a:r>
              <a:rPr lang="pl-PL" sz="2400" b="1" dirty="0" smtClean="0"/>
              <a:t> tuge </a:t>
            </a:r>
            <a:r>
              <a:rPr lang="pl-PL" sz="2400" dirty="0" smtClean="0"/>
              <a:t>jeste da nam pomogne da se prilagodimo velikom gubitku, kao što su smrt najbližeg ili suštinsko razočarenje.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400" b="1" dirty="0" smtClean="0"/>
              <a:t>Tuga dovodi do gubitka energije i nedostatka raspoloženja za obavljanje svakodnevnih obaveza, do gubitka želje za razonodom i zadovoljstvom, a ako postane ozbiljan poremećaj i dovede do depresije, tada usporava tjelesni metabolizam</a:t>
            </a:r>
            <a:r>
              <a:rPr lang="pl-PL" sz="2400" dirty="0" smtClean="0"/>
              <a:t>. Ovo suštinsko osamljivanje omogućava nam da preživimo gubitak ili iznevjerenu nadu, da uvidimo značaj života, a pošto se energija povrati, da isplaniramo novi početak.</a:t>
            </a:r>
            <a:endParaRPr lang="en-US" sz="2400" dirty="0"/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342900"/>
          </a:xfrm>
          <a:noFill/>
        </p:spPr>
        <p:txBody>
          <a:bodyPr/>
          <a:lstStyle/>
          <a:p>
            <a:pPr eaLnBrk="1" hangingPunct="1"/>
            <a:r>
              <a:rPr lang="hr-BA" sz="2400" dirty="0" smtClean="0">
                <a:solidFill>
                  <a:srgbClr val="A50021"/>
                </a:solidFill>
              </a:rPr>
              <a:t>LJUDSKA OSJEĆANJA-GOVOR TIJELA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pl-PL" sz="2400" dirty="0" smtClean="0"/>
              <a:t>Jačina emocija nije ista kod svih ljudi u istom obimu. </a:t>
            </a:r>
          </a:p>
          <a:p>
            <a:pPr algn="just" eaLnBrk="1" hangingPunct="1"/>
            <a:r>
              <a:rPr lang="pl-PL" sz="2400" b="1" dirty="0" smtClean="0"/>
              <a:t>Zamislite da ste u avionu na jednom prijatnom letu</a:t>
            </a:r>
            <a:r>
              <a:rPr lang="pl-PL" sz="2400" dirty="0" smtClean="0"/>
              <a:t>. Međutim, pilot se oglašava sljedećim riječima: "Dame i gospodo, predstoji nam turbulencija. Molimo vas da se vratite na svoja mjesta i privežete pojaseve." Ubrzo, avion upada u vazdušnu buru, najgoru koju ste do tada doživjeli.”</a:t>
            </a:r>
          </a:p>
          <a:p>
            <a:pPr algn="just" eaLnBrk="1" hangingPunct="1"/>
            <a:r>
              <a:rPr lang="pl-PL" sz="2400" b="1" dirty="0" smtClean="0"/>
              <a:t>Kako biste Vi reagovali u datoj situaciji?</a:t>
            </a:r>
            <a:endParaRPr lang="en-US" sz="2400" b="1" dirty="0" smtClean="0"/>
          </a:p>
          <a:p>
            <a:pPr eaLnBrk="1" hangingPunct="1">
              <a:buNone/>
            </a:pPr>
            <a:r>
              <a:rPr lang="pl-PL" sz="2400" dirty="0" smtClean="0"/>
              <a:t> 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Arial Narrow" pitchFamily="34" charset="0"/>
              </a:rPr>
              <a:t>Vježba  </a:t>
            </a:r>
            <a:endParaRPr lang="bs-Latn-BA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1625" y="1295400"/>
            <a:ext cx="8504238" cy="4803775"/>
          </a:xfrm>
        </p:spPr>
        <p:txBody>
          <a:bodyPr/>
          <a:lstStyle/>
          <a:p>
            <a:pPr algn="just" eaLnBrk="1" hangingPunct="1"/>
            <a:r>
              <a:rPr lang="pl-PL" sz="2000" dirty="0" smtClean="0"/>
              <a:t>Ono što je jedva vidljivo u djetinjstvu, tokom života postaje širok spektar društvenih i emocionalnih vještina.</a:t>
            </a:r>
          </a:p>
          <a:p>
            <a:pPr algn="just" eaLnBrk="1" hangingPunct="1"/>
            <a:r>
              <a:rPr lang="pl-PL" sz="2000" b="1" dirty="0" smtClean="0"/>
              <a:t>Sposobnost da se utiče na odlaganje nagona predstavlja obilje napora, od pridržavanja dijete do zasluživanja akademske titule. </a:t>
            </a:r>
          </a:p>
          <a:p>
            <a:pPr algn="just" eaLnBrk="1" hangingPunct="1"/>
            <a:r>
              <a:rPr lang="pl-PL" sz="2000" dirty="0" smtClean="0"/>
              <a:t>Ono što Walter Mischel, koji je radio na istraživanju, opisuje komplikovanim </a:t>
            </a:r>
            <a:r>
              <a:rPr lang="pl-PL" sz="2000" b="1" dirty="0" smtClean="0"/>
              <a:t>izrazom "samozadato odlaganje nagrade zarad postizanja cilja</a:t>
            </a:r>
            <a:r>
              <a:rPr lang="pl-PL" sz="2000" dirty="0" smtClean="0"/>
              <a:t>" vjerovatno predstavlja suštinu samoregulacije: </a:t>
            </a:r>
            <a:r>
              <a:rPr lang="pl-PL" sz="2000" b="1" dirty="0" smtClean="0"/>
              <a:t>sposobnost da se odreknemo nagona zarad postizanja cilja, bilo da je to otvaranje privatnog biznisa, rešavanje jednačine ili osvajanje nagrade. </a:t>
            </a:r>
            <a:r>
              <a:rPr lang="pl-PL" sz="2000" dirty="0" smtClean="0"/>
              <a:t>Njegovim otkrićem je naglašena uloga emocionalne inteligencije kao metasposobnosti koja determiniše koliko će dobro ili koliko loše ljudi uspjeti da upotrebe svoje mentalne kapacitete.</a:t>
            </a:r>
            <a:endParaRPr lang="en-US" sz="2000" dirty="0" smtClean="0"/>
          </a:p>
          <a:p>
            <a:pPr algn="just" eaLnBrk="1" hangingPunct="1"/>
            <a:endParaRPr lang="en-US" sz="2000" b="1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153400" cy="342900"/>
          </a:xfrm>
        </p:spPr>
        <p:txBody>
          <a:bodyPr/>
          <a:lstStyle/>
          <a:p>
            <a:pPr eaLnBrk="1" hangingPunct="1"/>
            <a:r>
              <a:rPr lang="hr-BA" sz="2400" dirty="0" smtClean="0">
                <a:solidFill>
                  <a:srgbClr val="A50021"/>
                </a:solidFill>
              </a:rPr>
              <a:t>EMOCIONALNA VJEŠTINA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pl-PL" sz="2400" dirty="0" smtClean="0"/>
              <a:t>Istraživanje i merenje racionalne inteligencije – IQ, sve više ustupa mjesto istraživanju i mjerenju emocionalne inteligencije – EI. </a:t>
            </a:r>
          </a:p>
          <a:p>
            <a:pPr algn="just" eaLnBrk="1" hangingPunct="1"/>
            <a:r>
              <a:rPr lang="pl-PL" sz="2400" dirty="0" smtClean="0"/>
              <a:t>IQ je pokazao malo relacija sa tim kako se obavlja posao i napreduje u karijeri tokom života. </a:t>
            </a:r>
          </a:p>
          <a:p>
            <a:pPr algn="just" eaLnBrk="1" hangingPunct="1"/>
            <a:r>
              <a:rPr lang="pl-PL" sz="2400" dirty="0" smtClean="0"/>
              <a:t>Ali </a:t>
            </a:r>
            <a:r>
              <a:rPr lang="pl-PL" sz="2400" b="1" dirty="0" smtClean="0"/>
              <a:t>emocionalne prednosti, </a:t>
            </a:r>
            <a:r>
              <a:rPr lang="pl-PL" sz="2400" dirty="0" smtClean="0"/>
              <a:t>kao što su mogućnost </a:t>
            </a:r>
            <a:r>
              <a:rPr lang="pl-PL" sz="2400" b="1" dirty="0" smtClean="0"/>
              <a:t>upravljanja frustracijama, kontrolisanje emocija kod sebe i drugih</a:t>
            </a:r>
            <a:r>
              <a:rPr lang="pl-PL" sz="2400" dirty="0" smtClean="0"/>
              <a:t>, što je nešto što se uči još u djetinjstvu, pokazali su nesumnjivo </a:t>
            </a:r>
            <a:r>
              <a:rPr lang="pl-PL" sz="2400" b="1" dirty="0" smtClean="0"/>
              <a:t>veću korelaciju sa uspjehom </a:t>
            </a:r>
            <a:r>
              <a:rPr lang="pl-PL" sz="2400" dirty="0" smtClean="0"/>
              <a:t>u budućem životu. 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419100"/>
            <a:ext cx="8077200" cy="342900"/>
          </a:xfrm>
        </p:spPr>
        <p:txBody>
          <a:bodyPr/>
          <a:lstStyle/>
          <a:p>
            <a:pPr eaLnBrk="1" hangingPunct="1"/>
            <a:r>
              <a:rPr lang="hr-BA" sz="2400" dirty="0" smtClean="0">
                <a:solidFill>
                  <a:srgbClr val="A50021"/>
                </a:solidFill>
                <a:latin typeface="Arial" charset="0"/>
              </a:rPr>
              <a:t>EMOCIONALNA VJEŠTINA</a:t>
            </a:r>
            <a:endParaRPr lang="en-US" sz="2400" dirty="0" smtClean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1625" y="1295400"/>
            <a:ext cx="3889375" cy="4803775"/>
          </a:xfrm>
        </p:spPr>
        <p:txBody>
          <a:bodyPr/>
          <a:lstStyle/>
          <a:p>
            <a:pPr algn="just" eaLnBrk="1" hangingPunct="1"/>
            <a:r>
              <a:rPr lang="pl-PL" sz="2000" b="1" dirty="0" smtClean="0"/>
              <a:t>Mnogi ljudi sa IQ 160 rade za ljude sa IQ 100 (što je prosjek), jer prvi imaju dobru emocionalnu inteligenciju, dok potonji ne. </a:t>
            </a:r>
          </a:p>
          <a:p>
            <a:pPr algn="just" eaLnBrk="1" hangingPunct="1"/>
            <a:r>
              <a:rPr lang="pl-PL" sz="2000" dirty="0" smtClean="0"/>
              <a:t>U svakodnevnom poslu najvažnija je inteligencija koja se koristi u relacijama među ljudima. </a:t>
            </a:r>
          </a:p>
          <a:p>
            <a:pPr algn="just" eaLnBrk="1" hangingPunct="1"/>
            <a:r>
              <a:rPr lang="pl-PL" sz="2000" dirty="0" smtClean="0"/>
              <a:t>U slučaju loše emocionalne inteligencije, bićete loši na poslu, bićete u neprilici koji posao da prihvatite, s kim da stupite u brak...</a:t>
            </a:r>
            <a:endParaRPr lang="en-US" sz="2000" dirty="0" smtClean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153400" cy="419100"/>
          </a:xfrm>
        </p:spPr>
        <p:txBody>
          <a:bodyPr/>
          <a:lstStyle/>
          <a:p>
            <a:pPr algn="ctr" eaLnBrk="1" hangingPunct="1"/>
            <a:r>
              <a:rPr lang="hr-BA" dirty="0" smtClean="0">
                <a:latin typeface="Arial" charset="0"/>
              </a:rPr>
              <a:t>EQ vs. IQ</a:t>
            </a:r>
            <a:endParaRPr lang="en-US" dirty="0" smtClean="0">
              <a:latin typeface="Arial" charset="0"/>
            </a:endParaRPr>
          </a:p>
        </p:txBody>
      </p:sp>
      <p:pic>
        <p:nvPicPr>
          <p:cNvPr id="100354" name="Picture 2" descr="http://www.free-iqtest.net/images/iq-bell-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124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l-PL" sz="2500" b="1" dirty="0" smtClean="0"/>
              <a:t>Tip muškarca </a:t>
            </a:r>
            <a:r>
              <a:rPr lang="pl-PL" sz="2500" dirty="0" smtClean="0"/>
              <a:t>sa </a:t>
            </a:r>
            <a:r>
              <a:rPr lang="pl-PL" sz="2500" b="1" dirty="0" smtClean="0"/>
              <a:t>visokim IQ</a:t>
            </a:r>
            <a:r>
              <a:rPr lang="pl-PL" sz="2500" dirty="0" smtClean="0"/>
              <a:t> je ambiciozan i produktivan, predvidljiv i uporan i ne muče ga lični problemi. On takođe može da bude </a:t>
            </a:r>
            <a:r>
              <a:rPr lang="pl-PL" sz="2500" b="1" dirty="0" smtClean="0"/>
              <a:t>kritičan i snishodljiv, prefinjen i povučen, bezosećajan i ravnodušan, i emocionalno hladan i mlak.</a:t>
            </a:r>
            <a:endParaRPr lang="en-US" sz="2500" b="1" dirty="0" smtClean="0"/>
          </a:p>
          <a:p>
            <a:pPr algn="just" eaLnBrk="1" hangingPunct="1">
              <a:lnSpc>
                <a:spcPct val="80000"/>
              </a:lnSpc>
              <a:buNone/>
            </a:pPr>
            <a:endParaRPr lang="en-US" sz="2500" dirty="0" smtClean="0"/>
          </a:p>
          <a:p>
            <a:pPr algn="just" eaLnBrk="1" hangingPunct="1">
              <a:lnSpc>
                <a:spcPct val="80000"/>
              </a:lnSpc>
            </a:pPr>
            <a:r>
              <a:rPr lang="pl-PL" sz="2500" dirty="0" smtClean="0"/>
              <a:t>Nasuprot ovom tipu, muškarci </a:t>
            </a:r>
            <a:r>
              <a:rPr lang="pl-PL" sz="2500" b="1" dirty="0" smtClean="0"/>
              <a:t>sa visokom emocionalnom inteligencijom</a:t>
            </a:r>
            <a:r>
              <a:rPr lang="pl-PL" sz="2500" dirty="0" smtClean="0"/>
              <a:t> su </a:t>
            </a:r>
            <a:r>
              <a:rPr lang="pl-PL" sz="2500" b="1" dirty="0" smtClean="0"/>
              <a:t>uravnoteženi, veseli, društveni i otvoreni, i nisu skloni strahu i zabrinutosti. Izuzetno su odani ljudima i idejama, odgovorni su i etični</a:t>
            </a:r>
            <a:r>
              <a:rPr lang="pl-PL" sz="2500" dirty="0" smtClean="0"/>
              <a:t>. Njihov emocionalni život je bogat i raznovrstan, oni su u saglasnosti sami sa sobom, sa drugima, kao i društvom u kome žive.</a:t>
            </a:r>
            <a:endParaRPr lang="en-US" sz="2500" dirty="0" smtClean="0"/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419100"/>
          </a:xfrm>
        </p:spPr>
        <p:txBody>
          <a:bodyPr/>
          <a:lstStyle/>
          <a:p>
            <a:pPr algn="ctr" eaLnBrk="1" hangingPunct="1"/>
            <a:r>
              <a:rPr lang="hr-BA" dirty="0" smtClean="0">
                <a:latin typeface="Arial" charset="0"/>
              </a:rPr>
              <a:t>EQ vs. IQ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68788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l-PL" sz="2300" b="1" dirty="0" smtClean="0"/>
              <a:t>Žene osnovnog tipa sa visokim IQ poseduju </a:t>
            </a:r>
            <a:r>
              <a:rPr lang="pl-PL" sz="2300" dirty="0" smtClean="0"/>
              <a:t>intelektualno samopouzdanje, vješto izražavaju svoje misli, raspravljaju o intelektualnim temama i zanima ih veliki broj intelektualnih i estetskih oblasti. Takođe mogu da budu </a:t>
            </a:r>
            <a:r>
              <a:rPr lang="pl-PL" sz="2300" b="1" dirty="0" smtClean="0"/>
              <a:t>introspektivne, sklone anksioznosti, zabrinutosti i da imaju osećanje krivice; oklijevaju da svoj bijes otvoreno iskažu, iako to čine na posredan način.</a:t>
            </a:r>
            <a:endParaRPr lang="en-US" sz="2300" b="1" dirty="0" smtClean="0"/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300" dirty="0" smtClean="0"/>
          </a:p>
          <a:p>
            <a:pPr algn="just" eaLnBrk="1" hangingPunct="1">
              <a:lnSpc>
                <a:spcPct val="90000"/>
              </a:lnSpc>
            </a:pPr>
            <a:r>
              <a:rPr lang="pl-PL" sz="2300" b="1" dirty="0" smtClean="0"/>
              <a:t>Emocionalno inteligentne žene </a:t>
            </a:r>
            <a:r>
              <a:rPr lang="pl-PL" sz="2300" dirty="0" smtClean="0"/>
              <a:t>su pričljive i direktno i otvoreno izražavaju svoja osjećanja, imaju dobro mišljenje o sebi;. dobro podnose stres. Njihova socijalna domišljatost omogućava im da lako upoznaju nove ljude Za razliku od žena sa visokim IQ, one su retko uznemirene, </a:t>
            </a:r>
            <a:r>
              <a:rPr lang="pl-PL" sz="2300" b="1" dirty="0" smtClean="0"/>
              <a:t>nemaju osjećanje krivice i rijetko padaju u očajanje.</a:t>
            </a:r>
            <a:endParaRPr lang="en-US" sz="2300" b="1" dirty="0" smtClean="0"/>
          </a:p>
          <a:p>
            <a:pPr eaLnBrk="1" hangingPunct="1">
              <a:lnSpc>
                <a:spcPct val="90000"/>
              </a:lnSpc>
            </a:pPr>
            <a:endParaRPr lang="en-US" sz="2300" dirty="0" smtClean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419100"/>
            <a:ext cx="8077200" cy="342900"/>
          </a:xfrm>
        </p:spPr>
        <p:txBody>
          <a:bodyPr/>
          <a:lstStyle/>
          <a:p>
            <a:pPr algn="ctr" eaLnBrk="1" hangingPunct="1"/>
            <a:r>
              <a:rPr lang="hr-BA" dirty="0" smtClean="0">
                <a:latin typeface="Arial" charset="0"/>
              </a:rPr>
              <a:t>EQ vs. IQ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l-PL" sz="2000" b="1" dirty="0" smtClean="0"/>
              <a:t>SPOZNAVANJE SOPSTVENIH EMOCIJA </a:t>
            </a:r>
            <a:r>
              <a:rPr lang="pl-PL" sz="2000" dirty="0" smtClean="0"/>
              <a:t>(Sposobnost da se osjećanja kontrolišu u svakom trenutku od suštinske je važnosti za psihološku samospoznaju i samorazumijevanje)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sz="2000" b="1" dirty="0" smtClean="0"/>
              <a:t>UPRAVLJANJE EMOCIJAMA </a:t>
            </a:r>
            <a:r>
              <a:rPr lang="pl-PL" sz="2000" dirty="0" smtClean="0"/>
              <a:t>(Ljudi koji su loši u uravljanju emocijama konstantno su oprhvani emocijama i nalaze se pod stresom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sz="2000" b="1" dirty="0" smtClean="0"/>
              <a:t>SAMOMOTIVACIJA </a:t>
            </a:r>
            <a:r>
              <a:rPr lang="pl-PL" sz="2000" dirty="0" smtClean="0"/>
              <a:t>(Emocionalna samokontrola – odlaganje zadovoljstva i gušenje impulsa je podloga svakog dostignuća)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sz="2000" b="1" dirty="0" smtClean="0"/>
              <a:t>PREPOZNAVANJE EMOCIJA KOD DRUGIH </a:t>
            </a:r>
            <a:r>
              <a:rPr lang="pl-PL" sz="2000" dirty="0" smtClean="0"/>
              <a:t>(Empatija omogućava uspeh u profesijama kao što su: briga o drugima, podučavanje, trgovina i liderstvo)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sz="2000" b="1" dirty="0" smtClean="0"/>
              <a:t>UMIJEĆE PONAŠANJA U MEĐULJUDSKIM ODNOSIMA. </a:t>
            </a:r>
            <a:r>
              <a:rPr lang="pl-PL" sz="2000" dirty="0" smtClean="0"/>
              <a:t>Ovaj talenat predstavlja vještinu razumijevanja tuđih emocija. Ta sposobnost je fundament za popularnost, liderstvo i interpersonalnu efektivnost.</a:t>
            </a:r>
            <a:endParaRPr lang="en-US" sz="2000" dirty="0" smtClean="0"/>
          </a:p>
          <a:p>
            <a:pPr algn="just" eaLnBrk="1" hangingPunct="1">
              <a:lnSpc>
                <a:spcPct val="90000"/>
              </a:lnSpc>
            </a:pPr>
            <a:endParaRPr lang="en-US" sz="2000" dirty="0" smtClean="0"/>
          </a:p>
          <a:p>
            <a:pPr algn="just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342900"/>
          </a:xfrm>
        </p:spPr>
        <p:txBody>
          <a:bodyPr/>
          <a:lstStyle/>
          <a:p>
            <a:pPr eaLnBrk="1" hangingPunct="1"/>
            <a:r>
              <a:rPr lang="pl-PL" sz="2400" dirty="0" smtClean="0">
                <a:solidFill>
                  <a:srgbClr val="A50021"/>
                </a:solidFill>
              </a:rPr>
              <a:t>Pet domena za ispoljavanje talenta emocionalne inteligencije jesu: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16025"/>
            <a:ext cx="8504238" cy="5413375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pl-PL" sz="1500" dirty="0" smtClean="0"/>
              <a:t> 1.     </a:t>
            </a:r>
            <a:r>
              <a:rPr lang="pl-PL" sz="1500" b="1" dirty="0" smtClean="0"/>
              <a:t>LIČNE KOMPETENCIJE</a:t>
            </a:r>
            <a:r>
              <a:rPr lang="pl-PL" sz="1500" dirty="0" smtClean="0"/>
              <a:t>: Ove sposobnosti determinišu kako vladamo samim sobom.</a:t>
            </a:r>
            <a:endParaRPr lang="hr-HR" sz="15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pl-PL" sz="1500" dirty="0" smtClean="0">
                <a:solidFill>
                  <a:srgbClr val="FF0000"/>
                </a:solidFill>
              </a:rPr>
              <a:t> </a:t>
            </a:r>
            <a:r>
              <a:rPr lang="pl-PL" sz="1500" b="1" dirty="0" smtClean="0">
                <a:solidFill>
                  <a:srgbClr val="FF0000"/>
                </a:solidFill>
              </a:rPr>
              <a:t> SAMOSPOZNAJA</a:t>
            </a:r>
            <a:endParaRPr lang="en-US" sz="15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pl-PL" sz="1500" dirty="0" smtClean="0"/>
              <a:t> </a:t>
            </a:r>
            <a:r>
              <a:rPr lang="pl-PL" sz="1500" b="1" dirty="0" smtClean="0"/>
              <a:t>Emocionalna samospoznaja: </a:t>
            </a:r>
            <a:r>
              <a:rPr lang="pl-PL" sz="1500" dirty="0" smtClean="0"/>
              <a:t>Čitanje svojih sopstvenih emocija i prepoznavanje njihovog uticaja, korištenje unutrašnjeg osjećaja pri donošenju odluka.</a:t>
            </a:r>
            <a:endParaRPr lang="en-US" sz="1500" dirty="0" smtClean="0"/>
          </a:p>
          <a:p>
            <a:pPr eaLnBrk="1" hangingPunct="1"/>
            <a:r>
              <a:rPr lang="pl-PL" sz="1500" b="1" dirty="0" smtClean="0"/>
              <a:t>Tačna procjena sebe samog: </a:t>
            </a:r>
            <a:r>
              <a:rPr lang="pl-PL" sz="1500" dirty="0" smtClean="0"/>
              <a:t>Poznavanje svojih prednosti i limita.</a:t>
            </a:r>
            <a:endParaRPr lang="en-US" sz="1500" dirty="0" smtClean="0"/>
          </a:p>
          <a:p>
            <a:pPr eaLnBrk="1" hangingPunct="1"/>
            <a:r>
              <a:rPr lang="pl-PL" sz="1500" b="1" dirty="0" smtClean="0"/>
              <a:t>Samopouzdanje: </a:t>
            </a:r>
            <a:r>
              <a:rPr lang="pl-PL" sz="1500" dirty="0" smtClean="0"/>
              <a:t>Jasno osjećanje svojih vrijednosti i sposobnosti.</a:t>
            </a:r>
            <a:endParaRPr lang="en-US" sz="15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 dirty="0" smtClean="0"/>
              <a:t> </a:t>
            </a:r>
            <a:r>
              <a:rPr lang="pl-PL" sz="1500" b="1" dirty="0" smtClean="0">
                <a:solidFill>
                  <a:srgbClr val="FF0000"/>
                </a:solidFill>
              </a:rPr>
              <a:t>UPRAVLJANJE SOBOM</a:t>
            </a:r>
            <a:endParaRPr lang="en-US" sz="15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pl-PL" sz="1500" b="1" dirty="0" smtClean="0"/>
              <a:t>Emocionalna samokontrola: </a:t>
            </a:r>
            <a:r>
              <a:rPr lang="pl-PL" sz="1500" dirty="0" smtClean="0"/>
              <a:t>Držanje remetilačkih emocija i impulsa pod kontrolom.</a:t>
            </a:r>
            <a:endParaRPr lang="bs-Latn-BA" sz="1500" dirty="0" smtClean="0"/>
          </a:p>
          <a:p>
            <a:pPr eaLnBrk="1" hangingPunct="1"/>
            <a:r>
              <a:rPr lang="pl-PL" sz="1500" b="1" dirty="0" smtClean="0"/>
              <a:t>Transparentnost: </a:t>
            </a:r>
            <a:r>
              <a:rPr lang="pl-PL" sz="1500" dirty="0" smtClean="0"/>
              <a:t>Pokazivanje poštenja i integriteta, verodostojnost.</a:t>
            </a:r>
            <a:endParaRPr lang="en-US" sz="1500" dirty="0" smtClean="0"/>
          </a:p>
          <a:p>
            <a:pPr eaLnBrk="1" hangingPunct="1"/>
            <a:r>
              <a:rPr lang="pl-PL" sz="1500" dirty="0" smtClean="0"/>
              <a:t> </a:t>
            </a:r>
            <a:r>
              <a:rPr lang="pl-PL" sz="1500" b="1" dirty="0" smtClean="0"/>
              <a:t>Adaptilnost: </a:t>
            </a:r>
            <a:r>
              <a:rPr lang="pl-PL" sz="1500" dirty="0" smtClean="0"/>
              <a:t>Fleksibilnost u adaptiranju u promjenljivim situacijama ili kod prevazilaženja poteškoća.</a:t>
            </a:r>
            <a:endParaRPr lang="en-US" sz="1500" dirty="0" smtClean="0"/>
          </a:p>
          <a:p>
            <a:pPr eaLnBrk="1" hangingPunct="1"/>
            <a:r>
              <a:rPr lang="pl-PL" sz="1500" dirty="0" smtClean="0"/>
              <a:t> </a:t>
            </a:r>
            <a:r>
              <a:rPr lang="pl-PL" sz="1500" b="1" dirty="0" smtClean="0"/>
              <a:t>Dostignuće: </a:t>
            </a:r>
            <a:r>
              <a:rPr lang="pl-PL" sz="1500" dirty="0" smtClean="0"/>
              <a:t>Želja da se unaprijede performanse da bi se dostigli najviši unutrašnji standardi.</a:t>
            </a:r>
            <a:endParaRPr lang="en-US" sz="1500" dirty="0" smtClean="0"/>
          </a:p>
          <a:p>
            <a:pPr eaLnBrk="1" hangingPunct="1"/>
            <a:r>
              <a:rPr lang="pl-PL" sz="1500" b="1" dirty="0" smtClean="0"/>
              <a:t>Inicijativa: </a:t>
            </a:r>
            <a:r>
              <a:rPr lang="pl-PL" sz="1500" dirty="0" smtClean="0"/>
              <a:t>Spremnost na akciju i iskorišćenje dobrih prilika.</a:t>
            </a:r>
            <a:endParaRPr lang="en-US" sz="1500" dirty="0" smtClean="0"/>
          </a:p>
          <a:p>
            <a:pPr eaLnBrk="1" hangingPunct="1"/>
            <a:r>
              <a:rPr lang="pl-PL" sz="1500" b="1" dirty="0" smtClean="0"/>
              <a:t>Optimizam: </a:t>
            </a:r>
            <a:r>
              <a:rPr lang="pl-PL" sz="1500" dirty="0" smtClean="0"/>
              <a:t>Videti samo najbolje u događajima.</a:t>
            </a:r>
            <a:endParaRPr lang="en-US" sz="1500" dirty="0" smtClean="0"/>
          </a:p>
          <a:p>
            <a:pPr eaLnBrk="1" hangingPunct="1"/>
            <a:endParaRPr lang="en-US" sz="1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153400" cy="342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A50021"/>
                </a:solidFill>
              </a:rPr>
              <a:t>Kompetencije emocionalno balansirane osobe</a:t>
            </a:r>
            <a:endParaRPr lang="en-US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504238" cy="5410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sz="1700" b="1" dirty="0" smtClean="0"/>
              <a:t>2.     SOCIJALNE KOMPETENCIJE</a:t>
            </a:r>
            <a:r>
              <a:rPr lang="pl-PL" sz="1700" dirty="0" smtClean="0"/>
              <a:t>: Ove sposobnosti determinišu kako vladamo međuljudskim odnosima.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pl-PL" sz="1700" b="1" dirty="0" smtClean="0">
                <a:solidFill>
                  <a:srgbClr val="FF0000"/>
                </a:solidFill>
              </a:rPr>
              <a:t>SOCIJALNA SVJESNOST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pl-PL" sz="1700" dirty="0" smtClean="0"/>
              <a:t>	 </a:t>
            </a:r>
            <a:r>
              <a:rPr lang="pl-PL" sz="1700" b="1" dirty="0" smtClean="0"/>
              <a:t>Empatija:</a:t>
            </a:r>
            <a:r>
              <a:rPr lang="pl-PL" sz="1700" dirty="0" smtClean="0"/>
              <a:t> Osećanje emocija drugih, shvatanje njihove perspektive.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pl-PL" sz="1700" dirty="0" smtClean="0"/>
              <a:t> </a:t>
            </a:r>
            <a:r>
              <a:rPr lang="pl-PL" sz="1700" b="1" dirty="0" smtClean="0"/>
              <a:t>Organizaciona svjesnost</a:t>
            </a:r>
            <a:r>
              <a:rPr lang="pl-PL" sz="1700" dirty="0" smtClean="0"/>
              <a:t>: Razumijevanje dešavanja, mreže odlučivanja i politike na organizacionom nivou.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pl-PL" sz="1700" b="1" dirty="0" smtClean="0"/>
              <a:t>Usluge: </a:t>
            </a:r>
            <a:r>
              <a:rPr lang="pl-PL" sz="1700" dirty="0" smtClean="0"/>
              <a:t>Prepoznavanje i dogovaranje za potrebe sljedbenika, klijenata ili kupaca.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pl-PL" sz="1700" b="1" dirty="0" smtClean="0">
                <a:solidFill>
                  <a:srgbClr val="FF0000"/>
                </a:solidFill>
              </a:rPr>
              <a:t>UPRAVLJANJE MEĐULJUDSKIM ODNOSIMA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sz="1700" b="1" dirty="0" smtClean="0"/>
              <a:t>Inspiraciono liderstvo: </a:t>
            </a:r>
            <a:r>
              <a:rPr lang="pl-PL" sz="1700" dirty="0" smtClean="0"/>
              <a:t>Usmjeravanje i motivisanje s vizijom.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pl-PL" sz="1700" dirty="0" smtClean="0"/>
              <a:t> </a:t>
            </a:r>
            <a:r>
              <a:rPr lang="pl-PL" sz="1700" b="1" dirty="0" smtClean="0"/>
              <a:t>Uticaj:</a:t>
            </a:r>
            <a:r>
              <a:rPr lang="pl-PL" sz="1700" dirty="0" smtClean="0"/>
              <a:t>Posejdovanje velikog broja taktika za ubjeđivanje.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pl-PL" sz="1700" b="1" dirty="0" smtClean="0"/>
              <a:t>Obučavanje drugih: </a:t>
            </a:r>
            <a:r>
              <a:rPr lang="pl-PL" sz="1700" dirty="0" smtClean="0"/>
              <a:t>Poduprijeti sposobnosti drugih kroz usmjeravanje i feedback.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pl-PL" sz="1700" b="1" dirty="0" smtClean="0"/>
              <a:t>Katalizator promena: </a:t>
            </a:r>
            <a:r>
              <a:rPr lang="pl-PL" sz="1700" dirty="0" smtClean="0"/>
              <a:t>Pokretati, upravljati i voditi novim pravcima.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pl-PL" sz="1700" b="1" dirty="0" smtClean="0"/>
              <a:t>Upravljanje konfliktima: </a:t>
            </a:r>
            <a:r>
              <a:rPr lang="pl-PL" sz="1700" dirty="0" smtClean="0"/>
              <a:t>Rješavanje nesuglasica.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pl-PL" sz="1700" b="1" dirty="0" smtClean="0"/>
              <a:t>Izgradnja veza: </a:t>
            </a:r>
            <a:r>
              <a:rPr lang="pl-PL" sz="1700" dirty="0" smtClean="0"/>
              <a:t>Kultivisanje i održavanje mreže međuljudskih odnosa.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pl-PL" sz="1700" dirty="0" smtClean="0"/>
              <a:t> </a:t>
            </a:r>
            <a:r>
              <a:rPr lang="pl-PL" sz="1700" b="1" dirty="0" smtClean="0"/>
              <a:t>Timski rad i saradnja: </a:t>
            </a:r>
            <a:r>
              <a:rPr lang="pl-PL" sz="1700" dirty="0" smtClean="0"/>
              <a:t>Kooperacija i izgrađivanje tima.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endParaRPr lang="en-US" sz="17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153400" cy="342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A50021"/>
                </a:solidFill>
              </a:rPr>
              <a:t>Kompetencije emocionalno balansirane osobe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400" smtClean="0">
                <a:solidFill>
                  <a:srgbClr val="A50021"/>
                </a:solidFill>
              </a:rPr>
              <a:t>Komunikacijski proces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514350" indent="-514350" algn="just" eaLnBrk="1" hangingPunct="1"/>
            <a:r>
              <a:rPr lang="hr-HR" sz="2000" dirty="0" smtClean="0"/>
              <a:t>Suština procesa komunikacije sastoji se u odgovoru na pitanja: </a:t>
            </a:r>
            <a:r>
              <a:rPr lang="hr-HR" sz="2000" b="1" dirty="0" smtClean="0"/>
              <a:t>ko i šta kaže, na koji način i kome saopštava informacije,  te kakvi su efekti saopštenih informacija?</a:t>
            </a:r>
            <a:endParaRPr lang="hr-HR" sz="2000" dirty="0" smtClean="0"/>
          </a:p>
          <a:p>
            <a:pPr marL="514350" indent="-514350" algn="just" eaLnBrk="1" hangingPunct="1"/>
            <a:r>
              <a:rPr lang="hr-HR" sz="2000" dirty="0" smtClean="0"/>
              <a:t>U osnovi proces komunikacija može biti: </a:t>
            </a:r>
            <a:endParaRPr lang="hr-HR" sz="2000" b="1" dirty="0" smtClean="0"/>
          </a:p>
          <a:p>
            <a:pPr marL="514350" indent="-514350" algn="just" eaLnBrk="1" hangingPunct="1">
              <a:buFontTx/>
              <a:buAutoNum type="alphaLcParenR"/>
            </a:pPr>
            <a:r>
              <a:rPr lang="hr-HR" sz="2000" b="1" dirty="0" smtClean="0"/>
              <a:t>jednosmjerni (birokratski, hijerarhijski) </a:t>
            </a:r>
            <a:r>
              <a:rPr lang="hr-HR" sz="2000" dirty="0" smtClean="0"/>
              <a:t>– uglavnom formalne, koncizne i jasne poruke kojima se najčešće zaposlenicima nižeg ranga izdaju određena obavezujuća uputstva;</a:t>
            </a:r>
          </a:p>
          <a:p>
            <a:pPr marL="514350" indent="-514350" algn="just" eaLnBrk="1" hangingPunct="1">
              <a:buFontTx/>
              <a:buAutoNum type="alphaLcParenR"/>
            </a:pPr>
            <a:r>
              <a:rPr lang="hr-HR" sz="2000" b="1" dirty="0" smtClean="0"/>
              <a:t>dvosmjerni (demokratski)</a:t>
            </a:r>
            <a:r>
              <a:rPr lang="hr-HR" sz="2000" dirty="0" smtClean="0"/>
              <a:t> – složenija i sporija komunikacija, jer obuhvata i reakciju recipijenta (primaoca poruke), uz vrlo često sukobljavanje mišljenja, ideja, stavova, argumenata ili vrijednosti.</a:t>
            </a:r>
            <a:endParaRPr lang="hr-H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3302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pl-PL" dirty="0" smtClean="0"/>
              <a:t>Jedno istraživanje u 12 organizacija, koje je obuhvatilo 2.000 menadžera, pokazalo je da 81% razlike između vanserijskih i drugih menadžera leži u emocionalnoj inteligenciji. </a:t>
            </a:r>
          </a:p>
          <a:p>
            <a:pPr algn="just" eaLnBrk="1" hangingPunct="1"/>
            <a:r>
              <a:rPr lang="pl-PL" dirty="0" smtClean="0"/>
              <a:t>Jedno drugo istraživanje studenata MBA univerziteta pokazalo je način na koji se povećava EI – dugotrajno učenje.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20000" cy="381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solidFill>
                  <a:srgbClr val="A50021"/>
                </a:solidFill>
              </a:rPr>
              <a:t>ISTRAŽIVANJA UTICAJA EI NA USPJEŠNOST</a:t>
            </a:r>
            <a:endParaRPr lang="en-US" sz="2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pl-PL" sz="2400" dirty="0" smtClean="0"/>
              <a:t>Upoređivanjem studenata koji su dvije godine imali dugoročni program emocionalne inteligencije sa studentima univerziteta koji to nisu imali, dobijeni su sledeći rezultati poboljšavanja EI:</a:t>
            </a:r>
            <a:endParaRPr lang="en-US" sz="24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algn="just" eaLnBrk="1" hangingPunct="1"/>
            <a:endParaRPr lang="en-US" sz="2400" dirty="0" smtClean="0"/>
          </a:p>
          <a:p>
            <a:pPr algn="just" eaLnBrk="1" hangingPunct="1"/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15200" cy="381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A50021"/>
                </a:solidFill>
              </a:rPr>
              <a:t>ISTRAŽIVANJA UTICAJA EI NA USPJEŠNOST</a:t>
            </a:r>
            <a:endParaRPr lang="en-US" dirty="0">
              <a:solidFill>
                <a:srgbClr val="A5002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813" y="3286125"/>
          <a:ext cx="8024826" cy="289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942"/>
                <a:gridCol w="2674942"/>
                <a:gridCol w="2674942"/>
              </a:tblGrid>
              <a:tr h="10694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MBA studenti</a:t>
                      </a:r>
                      <a:endParaRPr lang="en-US" dirty="0" smtClean="0"/>
                    </a:p>
                    <a:p>
                      <a:r>
                        <a:rPr lang="pl-PL" dirty="0" smtClean="0"/>
                        <a:t>BEZ EI programa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MBA studenti</a:t>
                      </a:r>
                      <a:endParaRPr lang="en-US" dirty="0" smtClean="0"/>
                    </a:p>
                    <a:p>
                      <a:r>
                        <a:rPr lang="pl-PL" dirty="0" smtClean="0"/>
                        <a:t>SA EI programom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822619">
                <a:tc>
                  <a:txBody>
                    <a:bodyPr/>
                    <a:lstStyle/>
                    <a:p>
                      <a:r>
                        <a:rPr lang="en-US" dirty="0" smtClean="0"/>
                        <a:t>LIČNE</a:t>
                      </a:r>
                    </a:p>
                    <a:p>
                      <a:r>
                        <a:rPr lang="en-US" dirty="0" smtClean="0"/>
                        <a:t>KOMPETENCIJE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67%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22619">
                <a:tc>
                  <a:txBody>
                    <a:bodyPr/>
                    <a:lstStyle/>
                    <a:p>
                      <a:r>
                        <a:rPr lang="en-US" dirty="0" smtClean="0"/>
                        <a:t>SOCIJALNE</a:t>
                      </a:r>
                    </a:p>
                    <a:p>
                      <a:r>
                        <a:rPr lang="en-US" dirty="0" smtClean="0"/>
                        <a:t>KOMPETENCIJE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-3%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40%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de-DE" b="1" dirty="0" smtClean="0"/>
              <a:t>Sedam godina posl</a:t>
            </a:r>
            <a:r>
              <a:rPr lang="hr-HR" b="1" dirty="0" smtClean="0"/>
              <a:t>ij</a:t>
            </a:r>
            <a:r>
              <a:rPr lang="de-DE" b="1" dirty="0" smtClean="0"/>
              <a:t>e </a:t>
            </a:r>
            <a:r>
              <a:rPr lang="de-DE" dirty="0" smtClean="0"/>
              <a:t>ovog istraživanja otkriveno je da je kod druge, usp</a:t>
            </a:r>
            <a:r>
              <a:rPr lang="hr-HR" dirty="0" smtClean="0"/>
              <a:t>j</a:t>
            </a:r>
            <a:r>
              <a:rPr lang="de-DE" dirty="0" smtClean="0"/>
              <a:t>ešnije grupe tokom vremena došlo do daljeg rasta EI. </a:t>
            </a:r>
            <a:endParaRPr lang="hr-HR" dirty="0" smtClean="0"/>
          </a:p>
          <a:p>
            <a:pPr algn="just" eaLnBrk="1" hangingPunct="1"/>
            <a:r>
              <a:rPr lang="pl-PL" dirty="0" smtClean="0"/>
              <a:t>Nastavili su obuku na sebi, i to u onim vještinama koje nisu bili izgradili na fakultetu, i došli su do boljih rezultata.</a:t>
            </a:r>
          </a:p>
          <a:p>
            <a:pPr algn="just" eaLnBrk="1" hangingPunct="1"/>
            <a:r>
              <a:rPr lang="pl-PL" dirty="0" smtClean="0"/>
              <a:t>Naučili su kako da povećavaju svoju emocionalnu inteligenciju.</a:t>
            </a:r>
            <a:endParaRPr lang="en-US" dirty="0" smtClean="0"/>
          </a:p>
          <a:p>
            <a:pPr algn="just"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19100"/>
            <a:ext cx="6705600" cy="266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A50021"/>
                </a:solidFill>
              </a:rPr>
              <a:t>ISTRAŽIVANJA UTICAJA EI NA USPJEŠNOST</a:t>
            </a:r>
            <a:endParaRPr lang="en-US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l-PL" sz="2000" b="1" dirty="0" smtClean="0"/>
              <a:t>Priča T. Dobsona jednog od prvih Amerikanaca koji je u Japanu učio borilačku vještinu aikido, predstavlja  dobar primjer primenjene emocionalne inteligencije.</a:t>
            </a:r>
            <a:endParaRPr lang="en-US" sz="20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pl-PL" sz="2000" dirty="0" smtClean="0"/>
              <a:t>Dobson se jednog dana vraćao kući tokijskom željeznicom, kada je u vagon ušao ogroman, ratoborno raspoložen, vrlo pijan i razgoropađen čovjek. Taj čovek je počeo da maltretira putnike uz psovke i urlike. Dobson se osjetio pozvanim da interveniše ne bi li spriječio da neko bude ozbiljnije povrijeđen. I dok su svi sjedili on je polako ustao i okrenuo se ka nasilniku. Spazivši ga, pijanac je zaurlao: "Aha! Stranac! Tebi treba da dobiješ batine na japanski način!" i počeo je da se priprema za prvi udarac.</a:t>
            </a:r>
            <a:endParaRPr lang="en-US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pl-PL" sz="2000" dirty="0" smtClean="0"/>
              <a:t>Ali, neko je uzviknuo glasno i neobično razdragano: "Hej!" Povik je imao ton vesele osobe. Iznenađen, pijanac se okrenuo i ugledao majušnog Japanca sedamdesetih godina u kimonu. 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19100"/>
            <a:ext cx="6553200" cy="266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A50021"/>
                </a:solidFill>
              </a:rPr>
              <a:t>PRIMJER: primjena emocionalne inteligencije</a:t>
            </a:r>
            <a:endParaRPr lang="en-US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pl-PL" sz="1800" dirty="0" smtClean="0"/>
              <a:t>Starac se sa oduševljenjem nasmiješio pijancu i pozvao ga da dođe. Pijanac je ratoborno rekao: "Zašto bih ja pričao sa tobom?" Starčić ga je na to upitao: "Šta si pio?" Pijanac je rekao da je pio sake i da to nije njegova briga. "E, pa to je divno", odgovori blago stari Japanac, "vidiš, i ja volim sake! Svake noći, ja i moja žena, znaš ona ima 76 godina, ugrijemo bočicu sakea, iznesemo je u baštu i sjednemo na drvenu klupu…" Onda je nastavio da priča o hurminom drvetu u dvorištu, o ljepotama njegove bašte i svakovečernjem uživanju u toploj rakiji od pirinča.</a:t>
            </a:r>
            <a:endParaRPr lang="en-US" sz="1800" dirty="0" smtClean="0"/>
          </a:p>
          <a:p>
            <a:pPr algn="just" eaLnBrk="1" hangingPunct="1"/>
            <a:r>
              <a:rPr lang="pl-PL" sz="1800" dirty="0" smtClean="0"/>
              <a:t>Dok je slušao starca, lice pijanca se odobrovoljilo; pesnice je otpustio. "I ja volim hurme…", reče on, razvučenim tonom. "Takođe", odgovori živahno starčić, "i siguran sam da imaš divnu ženu." Pijanac reče: "Nemam. Moja žena je umrla…" I nastavio je, uz plač, tužnu priču o gubitku žene, kuće, posla, o tome kako se sam sebe stidi. Kada je voz stigao na Dobsonovu stanicu i dok je Dobson silazio, okrenuo se i video da se pijanac ispužio na sjedištu, sa glavom u starčevom krilu. </a:t>
            </a:r>
            <a:r>
              <a:rPr lang="pl-PL" sz="1800" b="1" dirty="0" smtClean="0"/>
              <a:t>To je emocionalno savršenstvo</a:t>
            </a:r>
            <a:endParaRPr lang="en-US" sz="1800" b="1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19100"/>
            <a:ext cx="7010400" cy="342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A50021"/>
                </a:solidFill>
              </a:rPr>
              <a:t>PRIMJER: primjena emocionalne inteligencije</a:t>
            </a:r>
            <a:endParaRPr lang="en-US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l-PL" sz="2000" b="1" dirty="0" smtClean="0"/>
              <a:t>Dva miliona</a:t>
            </a:r>
            <a:r>
              <a:rPr lang="pl-PL" sz="2000" dirty="0" smtClean="0"/>
              <a:t> MBTI (Majers – Brigs tip indikator) testova uradi se godišnje u svijetu na 24 jezika.</a:t>
            </a:r>
          </a:p>
          <a:p>
            <a:pPr algn="just" eaLnBrk="1" hangingPunct="1">
              <a:lnSpc>
                <a:spcPct val="80000"/>
              </a:lnSpc>
            </a:pPr>
            <a:r>
              <a:rPr lang="pl-PL" sz="2000" dirty="0" smtClean="0"/>
              <a:t> MBTI je vrlo pogodan alat za implementaciju liderskog pristupa, koji počiva na demokratiji i timskom radu. Zašto? Zato što su ljudi drugačiji jedni od drugih i njihov tip ličnosti i karakter treba da se kalkuliše kao konstanta. </a:t>
            </a:r>
          </a:p>
          <a:p>
            <a:pPr algn="just" eaLnBrk="1" hangingPunct="1">
              <a:lnSpc>
                <a:spcPct val="80000"/>
              </a:lnSpc>
            </a:pPr>
            <a:r>
              <a:rPr lang="pl-PL" sz="2000" dirty="0" smtClean="0"/>
              <a:t>Za lidere ne postoji razlog da žele da mijenjaju ljude, naprotiv, ove razlike su za njih prednosti, ne mane. </a:t>
            </a:r>
          </a:p>
          <a:p>
            <a:pPr algn="just" eaLnBrk="1" hangingPunct="1">
              <a:lnSpc>
                <a:spcPct val="80000"/>
              </a:lnSpc>
            </a:pPr>
            <a:r>
              <a:rPr lang="pl-PL" sz="2000" dirty="0" smtClean="0"/>
              <a:t>Lider koji koristi MBTI gradi klimu u timu na prednostima, a ne na slabostima ljudi. On će na taj način koristititi talente ljudi u potpunosti, posebno one koje on nema. </a:t>
            </a:r>
            <a:r>
              <a:rPr lang="pl-PL" sz="2000" b="1" dirty="0" smtClean="0"/>
              <a:t>Zlatno pravilo liderstva je da lider treba da tretira ljude onako kako oni žele da budu tretirani</a:t>
            </a:r>
            <a:r>
              <a:rPr lang="pl-PL" sz="2000" dirty="0" smtClean="0"/>
              <a:t> i ono se ovim konceptom u potpunosti poštuje.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dirty="0" smtClean="0">
                <a:solidFill>
                  <a:srgbClr val="A50021"/>
                </a:solidFill>
              </a:rPr>
              <a:t>Tipovi ličnosti i liderstvo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None/>
            </a:pPr>
            <a:r>
              <a:rPr lang="pl-PL" sz="2400" dirty="0" smtClean="0"/>
              <a:t>Ljudi su različiti u fundamentalnom smislu</a:t>
            </a:r>
            <a:endParaRPr lang="en-US" sz="2400" dirty="0" smtClean="0"/>
          </a:p>
          <a:p>
            <a:pPr algn="just" eaLnBrk="1" hangingPunct="1"/>
            <a:r>
              <a:rPr lang="pl-PL" sz="2400" dirty="0" smtClean="0"/>
              <a:t>1.     </a:t>
            </a:r>
            <a:r>
              <a:rPr lang="pl-PL" sz="2400" b="1" dirty="0" smtClean="0"/>
              <a:t>oni žele drugačije stvari</a:t>
            </a:r>
            <a:r>
              <a:rPr lang="pl-PL" sz="2400" dirty="0" smtClean="0"/>
              <a:t>, jer imaju drugačije motive, vrijednosti, želje, potrebe, ciljeve i impulse;</a:t>
            </a:r>
            <a:endParaRPr lang="en-US" sz="2400" dirty="0" smtClean="0"/>
          </a:p>
          <a:p>
            <a:pPr algn="just" eaLnBrk="1" hangingPunct="1"/>
            <a:r>
              <a:rPr lang="pl-PL" sz="2400" dirty="0" smtClean="0"/>
              <a:t>2.    </a:t>
            </a:r>
            <a:r>
              <a:rPr lang="pl-PL" sz="2400" b="1" dirty="0" smtClean="0"/>
              <a:t> oni razmišljaju drugačije</a:t>
            </a:r>
            <a:r>
              <a:rPr lang="pl-PL" sz="2400" dirty="0" smtClean="0"/>
              <a:t>, jer su im mišljenja, saznanja, zamisli, shvatanja, razumijevanja, pojmovi i planovi drugačiji;</a:t>
            </a:r>
            <a:endParaRPr lang="en-US" sz="2400" dirty="0" smtClean="0"/>
          </a:p>
          <a:p>
            <a:pPr algn="just" eaLnBrk="1" hangingPunct="1"/>
            <a:r>
              <a:rPr lang="pl-PL" sz="2400" dirty="0" smtClean="0"/>
              <a:t>3.  </a:t>
            </a:r>
            <a:r>
              <a:rPr lang="pl-PL" sz="2400" b="1" dirty="0" smtClean="0"/>
              <a:t>oni se ponašaju drugačije</a:t>
            </a:r>
            <a:r>
              <a:rPr lang="pl-PL" sz="2400" dirty="0" smtClean="0"/>
              <a:t>, jer se vode svojim manirima, emocijama, željama i shvatanjima.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371600" y="419100"/>
            <a:ext cx="7239000" cy="342900"/>
          </a:xfrm>
        </p:spPr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PRETPOSTAVEKE O LJUDSKOJ PRIRODI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pl-PL" sz="2400" b="1" dirty="0" smtClean="0"/>
              <a:t>Prvu podjelu karaktera ličnosti </a:t>
            </a:r>
            <a:r>
              <a:rPr lang="pl-PL" sz="2400" dirty="0" smtClean="0"/>
              <a:t>postavio je još Hipokrat u antičko doba. </a:t>
            </a:r>
          </a:p>
          <a:p>
            <a:pPr algn="just" eaLnBrk="1" hangingPunct="1"/>
            <a:r>
              <a:rPr lang="pl-PL" sz="2400" dirty="0" smtClean="0"/>
              <a:t>No, temelje današnjeg zaokruženog znanja postavio je </a:t>
            </a:r>
            <a:r>
              <a:rPr lang="pl-PL" sz="2400" b="1" dirty="0" smtClean="0"/>
              <a:t>Karl Gustav Jung sa svojim funkcionalnim, odnosno psihološkim tipovima.</a:t>
            </a:r>
          </a:p>
          <a:p>
            <a:pPr algn="just" eaLnBrk="1" hangingPunct="1"/>
            <a:r>
              <a:rPr lang="pl-PL" sz="2400" b="1" dirty="0" smtClean="0"/>
              <a:t> </a:t>
            </a:r>
            <a:r>
              <a:rPr lang="pl-PL" sz="2400" dirty="0" smtClean="0"/>
              <a:t>On je tvrdio da su ljudi različiti u fundamentalnom smislu, iako su u zbiru impulsa (arhetipova) isti. </a:t>
            </a:r>
          </a:p>
          <a:p>
            <a:pPr algn="just" eaLnBrk="1" hangingPunct="1"/>
            <a:r>
              <a:rPr lang="pl-PL" sz="2400" b="1" dirty="0" smtClean="0"/>
              <a:t>Ono što ih razlikuje jeste preferencija ljudi prema pojedinim instinktima</a:t>
            </a:r>
            <a:r>
              <a:rPr lang="pl-PL" sz="2400" dirty="0" smtClean="0"/>
              <a:t>. To je karakteristično, te mi možemo da budemo tipizirani po osnovu željenih preferencija. </a:t>
            </a:r>
            <a:endParaRPr lang="en-US" sz="2400" dirty="0" smtClean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400" dirty="0" smtClean="0">
                <a:solidFill>
                  <a:srgbClr val="A50021"/>
                </a:solidFill>
              </a:rPr>
              <a:t>Tipovi ličnosti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l-PL" sz="2500" dirty="0" smtClean="0"/>
              <a:t>1950. su majka i ćerka (Majers i Brigs) razvile MBTI, alat za razvrstavanje Jungovih osnovnih preferencija u 16 različitih obrazaca ponašanja. Pre nego što ih objasnimo, treba istaći neke osnove Jungovog razmišljanja:</a:t>
            </a:r>
            <a:endParaRPr lang="en-US" sz="2500" dirty="0" smtClean="0"/>
          </a:p>
          <a:p>
            <a:pPr algn="just" eaLnBrk="1" hangingPunct="1">
              <a:lnSpc>
                <a:spcPct val="90000"/>
              </a:lnSpc>
            </a:pPr>
            <a:r>
              <a:rPr lang="pl-PL" sz="2500" dirty="0" smtClean="0"/>
              <a:t>Jung </a:t>
            </a:r>
            <a:r>
              <a:rPr lang="pl-PL" sz="2500" b="1" dirty="0" smtClean="0"/>
              <a:t>nije tvrdio </a:t>
            </a:r>
            <a:r>
              <a:rPr lang="pl-PL" sz="2500" dirty="0" smtClean="0"/>
              <a:t>da je osoba </a:t>
            </a:r>
            <a:r>
              <a:rPr lang="pl-PL" sz="2500" b="1" dirty="0" smtClean="0"/>
              <a:t>isključivo jedan ili drugi </a:t>
            </a:r>
            <a:r>
              <a:rPr lang="pl-PL" sz="2500" dirty="0" smtClean="0"/>
              <a:t>par, već da je to u </a:t>
            </a:r>
            <a:r>
              <a:rPr lang="pl-PL" sz="2500" b="1" dirty="0" smtClean="0"/>
              <a:t>određenom stepenu.</a:t>
            </a:r>
            <a:endParaRPr lang="en-US" sz="25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pl-PL" sz="2500" dirty="0" smtClean="0"/>
              <a:t>Jung </a:t>
            </a:r>
            <a:r>
              <a:rPr lang="pl-PL" sz="2500" b="1" dirty="0" smtClean="0"/>
              <a:t>nije tvrdio </a:t>
            </a:r>
            <a:r>
              <a:rPr lang="pl-PL" sz="2500" dirty="0" smtClean="0"/>
              <a:t>da su </a:t>
            </a:r>
            <a:r>
              <a:rPr lang="pl-PL" sz="2500" b="1" dirty="0" smtClean="0"/>
              <a:t>preferencije nepromjenljive u vremenu</a:t>
            </a:r>
            <a:r>
              <a:rPr lang="pl-PL" sz="2500" dirty="0" smtClean="0"/>
              <a:t>, one mogu vremenom da slabe ili da se pojačavaju.</a:t>
            </a:r>
            <a:endParaRPr lang="en-US" sz="2500" dirty="0" smtClean="0"/>
          </a:p>
          <a:p>
            <a:pPr algn="just" eaLnBrk="1" hangingPunct="1">
              <a:lnSpc>
                <a:spcPct val="90000"/>
              </a:lnSpc>
            </a:pPr>
            <a:r>
              <a:rPr lang="pl-PL" sz="2500" dirty="0" smtClean="0"/>
              <a:t>Jung je smatrao da je </a:t>
            </a:r>
            <a:r>
              <a:rPr lang="pl-PL" sz="2500" b="1" dirty="0" smtClean="0"/>
              <a:t>karakter urođen</a:t>
            </a:r>
            <a:r>
              <a:rPr lang="pl-PL" sz="2500" dirty="0" smtClean="0"/>
              <a:t>, a ne da se stiče u detinjstvu.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pl-PL" sz="2500" dirty="0" smtClean="0"/>
              <a:t> 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endParaRPr lang="en-US" sz="2500" dirty="0" smtClean="0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400" dirty="0" smtClean="0">
                <a:solidFill>
                  <a:srgbClr val="A50021"/>
                </a:solidFill>
              </a:rPr>
              <a:t>Tipovi ličnosti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000" dirty="0" smtClean="0"/>
              <a:t>1.     </a:t>
            </a:r>
            <a:r>
              <a:rPr lang="pl-PL" sz="2000" b="1" dirty="0" smtClean="0"/>
              <a:t>EKSTRAVERTNOST vs. INTROVERTNOST</a:t>
            </a:r>
            <a:r>
              <a:rPr lang="pl-PL" sz="2000" dirty="0" smtClean="0"/>
              <a:t>. U odnosu na orijentaciju prema ljudima iz okruženja. 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pl-PL" sz="2000" dirty="0" smtClean="0"/>
              <a:t>	Osoba koja bira ljude kao izvor energije i koja je puna energije kada je u društvu je ekstrovertna i označava se sa </a:t>
            </a:r>
            <a:r>
              <a:rPr lang="pl-PL" sz="2000" b="1" dirty="0" smtClean="0"/>
              <a:t>E</a:t>
            </a:r>
            <a:r>
              <a:rPr lang="pl-PL" sz="2000" dirty="0" smtClean="0"/>
              <a:t> i ima ih 75% u populaciji. Osoba koja preferiše usamljenost u cilju obnavljanja energije je introvertna i označava se sa </a:t>
            </a:r>
            <a:r>
              <a:rPr lang="pl-PL" sz="2000" b="1" dirty="0" smtClean="0"/>
              <a:t>I</a:t>
            </a:r>
            <a:r>
              <a:rPr lang="pl-PL" sz="2000" dirty="0" smtClean="0"/>
              <a:t> i ima ih 25% u populaciji.</a:t>
            </a:r>
            <a:endParaRPr lang="en-US" sz="20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000" dirty="0" smtClean="0"/>
              <a:t>2.     </a:t>
            </a:r>
            <a:r>
              <a:rPr lang="pl-PL" sz="2000" b="1" dirty="0" smtClean="0"/>
              <a:t>SENZITIVNOST vs. INTUITIVNOST</a:t>
            </a:r>
            <a:r>
              <a:rPr lang="pl-PL" sz="2000" dirty="0" smtClean="0"/>
              <a:t>. U odnosu na metod prikupljanja informacija iz okruženja. Senzitivna osoba sebe vidi kao praktičnu i realističnu, sa osjećajem za vrijednosti, tradiciju, prošlost i sadašnjost i označava se sa </a:t>
            </a:r>
            <a:r>
              <a:rPr lang="pl-PL" sz="2000" b="1" dirty="0" smtClean="0"/>
              <a:t>S</a:t>
            </a:r>
            <a:r>
              <a:rPr lang="pl-PL" sz="2000" dirty="0" smtClean="0"/>
              <a:t> i ima ih 75% u populaciji. Intuitivna osoba sebe definiše kao inovativnu, insistira na imaginaciji i budućnosti i označava se sa </a:t>
            </a:r>
            <a:r>
              <a:rPr lang="pl-PL" sz="2000" b="1" dirty="0" smtClean="0"/>
              <a:t>N</a:t>
            </a:r>
            <a:r>
              <a:rPr lang="pl-PL" sz="2000" dirty="0" smtClean="0"/>
              <a:t> i ima ih 25% u populaciji.</a:t>
            </a: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PAROVI PREFERENCIJA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2400" dirty="0" smtClean="0">
                <a:solidFill>
                  <a:srgbClr val="A50021"/>
                </a:solidFill>
              </a:rPr>
              <a:t>Komunikacijski proces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marL="514350" indent="-514350" algn="just" eaLnBrk="1" hangingPunct="1"/>
            <a:r>
              <a:rPr lang="sr-Latn-CS" sz="2000" dirty="0" smtClean="0"/>
              <a:t>Komunikacijski proces može biti i:</a:t>
            </a:r>
          </a:p>
          <a:p>
            <a:pPr marL="514350" indent="-514350" algn="just" eaLnBrk="1" hangingPunct="1">
              <a:buFontTx/>
              <a:buAutoNum type="alphaLcParenR"/>
            </a:pPr>
            <a:r>
              <a:rPr lang="sr-Latn-CS" sz="2000" b="1" dirty="0" smtClean="0"/>
              <a:t>silazni – </a:t>
            </a:r>
            <a:r>
              <a:rPr lang="sr-Latn-CS" sz="2000" dirty="0" smtClean="0"/>
              <a:t>informacije se prenose sa višeg na niži organizacioni nivo, od tzv. top menadžmenta (upravljača i rukovodilaca) do službenika;- </a:t>
            </a:r>
          </a:p>
          <a:p>
            <a:pPr marL="514350" indent="-514350" algn="just" eaLnBrk="1" hangingPunct="1">
              <a:buFontTx/>
              <a:buAutoNum type="alphaLcParenR"/>
            </a:pPr>
            <a:r>
              <a:rPr lang="sr-Latn-CS" sz="2000" b="1" dirty="0" smtClean="0"/>
              <a:t>uzlazni – </a:t>
            </a:r>
            <a:r>
              <a:rPr lang="sr-Latn-CS" sz="2000" dirty="0" smtClean="0"/>
              <a:t>komunikacija koja podrazumijeva prenošenje informacija sa nižih na više organizacione nivoe (od službenika do najviših rukovodilaca i upravljača), npr. izvještaji o (ne)uspjesima, obavještenja o realizaciji posla, problemima, tekućim poslovima i slično;</a:t>
            </a:r>
          </a:p>
          <a:p>
            <a:pPr marL="514350" indent="-514350" algn="just" eaLnBrk="1" hangingPunct="1">
              <a:buFontTx/>
              <a:buAutoNum type="alphaLcParenR"/>
            </a:pPr>
            <a:r>
              <a:rPr lang="sr-Latn-CS" sz="2000" b="1" dirty="0" smtClean="0"/>
              <a:t>horizontalni (lateralni) – </a:t>
            </a:r>
            <a:r>
              <a:rPr lang="sr-Latn-CS" sz="2000" dirty="0" smtClean="0"/>
              <a:t>komunikacija između zaposlenih na istom organizacionom nivou (npr. u cilju bolje koordinacije);</a:t>
            </a:r>
          </a:p>
          <a:p>
            <a:pPr marL="514350" indent="-514350" algn="just" eaLnBrk="1" hangingPunct="1">
              <a:buFontTx/>
              <a:buAutoNum type="alphaLcParenR"/>
            </a:pPr>
            <a:r>
              <a:rPr lang="sr-Latn-CS" sz="2000" b="1" dirty="0" smtClean="0"/>
              <a:t>dijagonalni – </a:t>
            </a:r>
            <a:r>
              <a:rPr lang="sr-Latn-CS" sz="2000" dirty="0" smtClean="0"/>
              <a:t>komunikacija se odvija između zaposlenih na različitim organizacionim nivoima (npr. analitičar komunicira sa stručnjakom za marketing).</a:t>
            </a:r>
            <a:endParaRPr lang="sr-Latn-C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368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l-PL" sz="2000" dirty="0" smtClean="0"/>
              <a:t>3.     </a:t>
            </a:r>
            <a:r>
              <a:rPr lang="pl-PL" sz="2000" b="1" dirty="0" smtClean="0"/>
              <a:t>OSJEĆANJE vs. RAZMIŠLJANJE. </a:t>
            </a:r>
            <a:r>
              <a:rPr lang="pl-PL" sz="2000" dirty="0" smtClean="0"/>
              <a:t>U odnosu na način odlučivanja i rasuđivanja. Osobe koje koriste personalni, subjektivni način razmišljanja, koji preferiraju da odlučuju na osnovu ljudi i vrijednosti su </a:t>
            </a:r>
            <a:r>
              <a:rPr lang="pl-PL" sz="2000" b="1" dirty="0" smtClean="0"/>
              <a:t>osećajni F tipovi</a:t>
            </a:r>
            <a:r>
              <a:rPr lang="pl-PL" sz="2000" dirty="0" smtClean="0"/>
              <a:t>. Osobe koje koriste nepersonalni, objektivni način razjmišljanja, koji preferiraju da odlučuju na osnovu logike i objektivnosti su </a:t>
            </a:r>
            <a:r>
              <a:rPr lang="pl-PL" sz="2000" b="1" dirty="0" smtClean="0"/>
              <a:t>razmišljajući</a:t>
            </a:r>
            <a:r>
              <a:rPr lang="pl-PL" sz="2000" dirty="0" smtClean="0"/>
              <a:t> </a:t>
            </a:r>
            <a:r>
              <a:rPr lang="pl-PL" sz="2000" b="1" dirty="0" smtClean="0"/>
              <a:t>T</a:t>
            </a:r>
            <a:r>
              <a:rPr lang="pl-PL" sz="2000" dirty="0" smtClean="0"/>
              <a:t> </a:t>
            </a:r>
            <a:r>
              <a:rPr lang="pl-PL" sz="2000" b="1" dirty="0" smtClean="0"/>
              <a:t>tipovi. </a:t>
            </a:r>
            <a:r>
              <a:rPr lang="pl-PL" sz="2000" dirty="0" smtClean="0"/>
              <a:t>Generalno u populaciji ih ima 50:50%, ali 65% muškaraca su T tipovi, a 65% žena F tipovi.</a:t>
            </a:r>
            <a:endParaRPr lang="en-US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pl-PL" sz="2000" dirty="0" smtClean="0"/>
              <a:t>4.     </a:t>
            </a:r>
            <a:r>
              <a:rPr lang="pl-PL" sz="2000" b="1" dirty="0" smtClean="0"/>
              <a:t>OPAZITI vs. OSUDITI. </a:t>
            </a:r>
            <a:r>
              <a:rPr lang="pl-PL" sz="2000" dirty="0" smtClean="0"/>
              <a:t>U odnosu na potrebu za kontrolom i završavanjem poslova. </a:t>
            </a:r>
            <a:r>
              <a:rPr lang="pl-PL" sz="2000" b="1" dirty="0" smtClean="0"/>
              <a:t>P </a:t>
            </a:r>
            <a:r>
              <a:rPr lang="pl-PL" sz="2000" dirty="0" smtClean="0"/>
              <a:t>za opaziti i </a:t>
            </a:r>
            <a:r>
              <a:rPr lang="pl-PL" sz="2000" b="1" dirty="0" smtClean="0"/>
              <a:t>J</a:t>
            </a:r>
            <a:r>
              <a:rPr lang="pl-PL" sz="2000" dirty="0" smtClean="0"/>
              <a:t> za osuditi. </a:t>
            </a:r>
            <a:r>
              <a:rPr lang="pl-PL" sz="2000" b="1" dirty="0" smtClean="0"/>
              <a:t>P tipovi</a:t>
            </a:r>
            <a:r>
              <a:rPr lang="pl-PL" sz="2000" dirty="0" smtClean="0"/>
              <a:t> imaju lagodan životni stil, drže opcije otvorenim i fluidinim. Oni su tipa "</a:t>
            </a:r>
            <a:r>
              <a:rPr lang="pl-PL" sz="2000" b="1" dirty="0" smtClean="0"/>
              <a:t>lako ćemo". J</a:t>
            </a:r>
            <a:r>
              <a:rPr lang="pl-PL" sz="2000" dirty="0" smtClean="0"/>
              <a:t> </a:t>
            </a:r>
            <a:r>
              <a:rPr lang="pl-PL" sz="2000" b="1" dirty="0" smtClean="0"/>
              <a:t>tipovi</a:t>
            </a:r>
            <a:r>
              <a:rPr lang="pl-PL" sz="2000" dirty="0" smtClean="0"/>
              <a:t> su sušta suprotnost, jer su organizovani, struktuirani i </a:t>
            </a:r>
            <a:r>
              <a:rPr lang="pl-PL" sz="2000" b="1" dirty="0" smtClean="0"/>
              <a:t>skloni planiranju</a:t>
            </a:r>
            <a:r>
              <a:rPr lang="pl-PL" sz="2000" dirty="0" smtClean="0"/>
              <a:t>. Oni rado vole da prave liste poslova i da "otkačinju" završene. U populaciji ima 50% jednih i 50% drugih.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dirty="0" smtClean="0">
                <a:solidFill>
                  <a:srgbClr val="A50021"/>
                </a:solidFill>
              </a:rPr>
              <a:t>PAROVI PREFERENCIJA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534400" cy="571500"/>
          </a:xfrm>
        </p:spPr>
        <p:txBody>
          <a:bodyPr/>
          <a:lstStyle/>
          <a:p>
            <a:pPr eaLnBrk="1" hangingPunct="1"/>
            <a:r>
              <a:rPr lang="hr-HR" sz="2000" dirty="0" smtClean="0">
                <a:solidFill>
                  <a:srgbClr val="CBA523"/>
                </a:solidFill>
              </a:rPr>
              <a:t/>
            </a:r>
            <a:br>
              <a:rPr lang="hr-HR" sz="2000" dirty="0" smtClean="0">
                <a:solidFill>
                  <a:srgbClr val="CBA523"/>
                </a:solidFill>
              </a:rPr>
            </a:br>
            <a:r>
              <a:rPr lang="hr-HR" sz="2400" dirty="0" smtClean="0">
                <a:solidFill>
                  <a:srgbClr val="A50021"/>
                </a:solidFill>
              </a:rPr>
              <a:t>MBT TIPOVI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47186"/>
              </p:ext>
            </p:extLst>
          </p:nvPr>
        </p:nvGraphicFramePr>
        <p:xfrm>
          <a:off x="642938" y="1736725"/>
          <a:ext cx="8001056" cy="463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00528"/>
                <a:gridCol w="4000528"/>
              </a:tblGrid>
              <a:tr h="497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dirty="0" smtClean="0"/>
                        <a:t>ISTJ 6  % Staratelj</a:t>
                      </a:r>
                    </a:p>
                    <a:p>
                      <a:endParaRPr lang="hr-H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INFP 1 % Tragalac</a:t>
                      </a:r>
                    </a:p>
                    <a:p>
                      <a:endParaRPr lang="hr-HR" sz="1600" noProof="0"/>
                    </a:p>
                  </a:txBody>
                  <a:tcPr/>
                </a:tc>
              </a:tr>
              <a:tr h="497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ISFJ 6% Konzervator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INTP 1% Arhitekta</a:t>
                      </a:r>
                    </a:p>
                    <a:p>
                      <a:endParaRPr lang="hr-HR" sz="1600" noProof="0"/>
                    </a:p>
                  </a:txBody>
                  <a:tcPr/>
                </a:tc>
              </a:tr>
              <a:tr h="497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INFJ 1% Autor</a:t>
                      </a:r>
                    </a:p>
                    <a:p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ESTP 13% Promoter</a:t>
                      </a:r>
                    </a:p>
                    <a:p>
                      <a:endParaRPr lang="hr-HR" sz="1600" noProof="0"/>
                    </a:p>
                  </a:txBody>
                  <a:tcPr/>
                </a:tc>
              </a:tr>
              <a:tr h="497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INTJ 1% Naučnik</a:t>
                      </a:r>
                    </a:p>
                    <a:p>
                      <a:endParaRPr lang="hr-HR" sz="1600" noProof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ESFP 15% Zabavljač</a:t>
                      </a:r>
                    </a:p>
                    <a:p>
                      <a:endParaRPr lang="hr-HR" sz="1600" noProof="0"/>
                    </a:p>
                  </a:txBody>
                  <a:tcPr/>
                </a:tc>
              </a:tr>
              <a:tr h="497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dirty="0" smtClean="0"/>
                        <a:t>ISTP 5% Zanatlija</a:t>
                      </a:r>
                    </a:p>
                    <a:p>
                      <a:endParaRPr lang="hr-HR" sz="16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ENFP 5% Novinar</a:t>
                      </a:r>
                    </a:p>
                    <a:p>
                      <a:endParaRPr lang="hr-HR" sz="1600" noProof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7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ISFP 5% Umjetnik</a:t>
                      </a:r>
                    </a:p>
                    <a:p>
                      <a:endParaRPr lang="hr-HR" sz="1600" noProof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ENTP 5% Pronalazač</a:t>
                      </a:r>
                    </a:p>
                    <a:p>
                      <a:endParaRPr lang="hr-HR" sz="1600" noProof="0"/>
                    </a:p>
                  </a:txBody>
                  <a:tcPr/>
                </a:tc>
              </a:tr>
              <a:tr h="497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ENFJ 5% Pedagog</a:t>
                      </a:r>
                    </a:p>
                    <a:p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ENTJ 5% Feldmaršal</a:t>
                      </a:r>
                    </a:p>
                    <a:p>
                      <a:endParaRPr lang="hr-HR" sz="1600" noProof="0"/>
                    </a:p>
                  </a:txBody>
                  <a:tcPr/>
                </a:tc>
              </a:tr>
              <a:tr h="497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smtClean="0"/>
                        <a:t>ESTJ 13% Administrator</a:t>
                      </a:r>
                    </a:p>
                    <a:p>
                      <a:endParaRPr lang="hr-H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noProof="0" dirty="0" smtClean="0"/>
                        <a:t>ESFJ 13% Prodavac</a:t>
                      </a:r>
                    </a:p>
                    <a:p>
                      <a:endParaRPr lang="hr-HR" sz="16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Naučiti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kako usklađivati međusobne odnose;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kako savladati emocionalne impulse,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kako zapažati najdublja osjećanja drugih,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kako kontrolirati naše emocije  u porodici, na poslu i u organizacijama,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kako biti iskren prema sebi i prema drugima a da ne izazovemo iracionalne i nekontrolirane sukobe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400" b="1" dirty="0" smtClean="0">
                <a:solidFill>
                  <a:srgbClr val="A50021"/>
                </a:solidFill>
              </a:rPr>
              <a:t>Poboljšanje emocionalne pismenosti</a:t>
            </a:r>
            <a:endParaRPr lang="hr-HR" sz="24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Koliko ste emocionalno inteligentni?</a:t>
            </a:r>
          </a:p>
          <a:p>
            <a:r>
              <a:rPr lang="hr-HR" dirty="0" smtClean="0"/>
              <a:t>Test EI-1</a:t>
            </a:r>
          </a:p>
          <a:p>
            <a:r>
              <a:rPr lang="hr-HR" dirty="0" smtClean="0"/>
              <a:t>TestEI-2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A50021"/>
                </a:solidFill>
              </a:rPr>
              <a:t>Testovi emocionalne inteligencije</a:t>
            </a:r>
            <a:endParaRPr lang="hr-HR" sz="2400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2AF12-BED4-314C-B842-F2E2375B3FC6}" type="slidenum">
              <a:rPr lang="en-US" smtClean="0"/>
              <a:pPr/>
              <a:t>92</a:t>
            </a:fld>
            <a:endParaRPr lang="en-US" b="1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ROPS" val="doc-id:5365"/>
</p:tagLst>
</file>

<file path=ppt/theme/theme1.xml><?xml version="1.0" encoding="utf-8"?>
<a:theme xmlns:a="http://schemas.openxmlformats.org/drawingml/2006/main" name="1_Shim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imm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000000"/>
        </a:dk1>
        <a:lt1>
          <a:srgbClr val="FFFFFF"/>
        </a:lt1>
        <a:dk2>
          <a:srgbClr val="000000"/>
        </a:dk2>
        <a:lt2>
          <a:srgbClr val="A09684"/>
        </a:lt2>
        <a:accent1>
          <a:srgbClr val="A19785"/>
        </a:accent1>
        <a:accent2>
          <a:srgbClr val="5B4F3E"/>
        </a:accent2>
        <a:accent3>
          <a:srgbClr val="FFFFFF"/>
        </a:accent3>
        <a:accent4>
          <a:srgbClr val="000000"/>
        </a:accent4>
        <a:accent5>
          <a:srgbClr val="CDC9C2"/>
        </a:accent5>
        <a:accent6>
          <a:srgbClr val="524737"/>
        </a:accent6>
        <a:hlink>
          <a:srgbClr val="4F457D"/>
        </a:hlink>
        <a:folHlink>
          <a:srgbClr val="5B4F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6991</TotalTime>
  <Words>3266</Words>
  <Application>Microsoft Office PowerPoint</Application>
  <PresentationFormat>On-screen Show (4:3)</PresentationFormat>
  <Paragraphs>559</Paragraphs>
  <Slides>93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ＭＳ Ｐゴシック</vt:lpstr>
      <vt:lpstr>Arial</vt:lpstr>
      <vt:lpstr>Arial Narrow</vt:lpstr>
      <vt:lpstr>Calibri</vt:lpstr>
      <vt:lpstr>Courier New</vt:lpstr>
      <vt:lpstr>Gill Sans MT</vt:lpstr>
      <vt:lpstr>Times New Roman</vt:lpstr>
      <vt:lpstr>Verdana</vt:lpstr>
      <vt:lpstr>Wingdings</vt:lpstr>
      <vt:lpstr>Wingdings 2</vt:lpstr>
      <vt:lpstr>1_Shimmer</vt:lpstr>
      <vt:lpstr>PowerPoint Presentation</vt:lpstr>
      <vt:lpstr>Karakteristike organizacijske strukture javne uprave </vt:lpstr>
      <vt:lpstr>Komunikacija u organizaciji </vt:lpstr>
      <vt:lpstr>Određenje komunikacije </vt:lpstr>
      <vt:lpstr>Komunikaciju je moguće izbjeći?</vt:lpstr>
      <vt:lpstr>Proces komunikacije</vt:lpstr>
      <vt:lpstr>Pravila za kvalitenu komunikaciju</vt:lpstr>
      <vt:lpstr>Komunikacijski proces </vt:lpstr>
      <vt:lpstr>Komunikacijski proces</vt:lpstr>
      <vt:lpstr>Uloga komunikacije u organizaciji </vt:lpstr>
      <vt:lpstr>Značaj komunikacije za savremene organizacije</vt:lpstr>
      <vt:lpstr>Formalna i neformalna komunikacija u organizaciji</vt:lpstr>
      <vt:lpstr>Komunikacijski kanali</vt:lpstr>
      <vt:lpstr>Formalni nepisani komunikacijski kanali</vt:lpstr>
      <vt:lpstr>Neformalni kanali komunikacija</vt:lpstr>
      <vt:lpstr>Smetnje i prepreke poslovnom komuniciranju</vt:lpstr>
      <vt:lpstr>Najuspješniji zaposlenici 21. stoljeća </vt:lpstr>
      <vt:lpstr>Razvijanje vještina za interpersonalnu komunikaciju kao pretpostavka kvalitetne interne komunikacije</vt:lpstr>
      <vt:lpstr>Posao koji radimo temelji se na tri sistema vještina</vt:lpstr>
      <vt:lpstr>Predrasude  o komunikaciji </vt:lpstr>
      <vt:lpstr>Vježba </vt:lpstr>
      <vt:lpstr>Verbalna komunikacija</vt:lpstr>
      <vt:lpstr>Načini komuniciranja</vt:lpstr>
      <vt:lpstr>Verbalna komunikacija</vt:lpstr>
      <vt:lpstr>Uspješnost verbalne komunikacije</vt:lpstr>
      <vt:lpstr>Preporuke za uspješan prijenos poruke riječima  </vt:lpstr>
      <vt:lpstr>Vodič za uspješnu interpersonalnu komunikaciju</vt:lpstr>
      <vt:lpstr>Vodič za uspješnu interpersonalnu komunikaciju</vt:lpstr>
      <vt:lpstr>Koliko navedeni faktori utječu na razumijevanje određene poruke?</vt:lpstr>
      <vt:lpstr>Komunicira se riječima?</vt:lpstr>
      <vt:lpstr>Neverbalna komunikacija</vt:lpstr>
      <vt:lpstr>Vrste neverbalne komunikacije</vt:lpstr>
      <vt:lpstr> Glasnoća, ton, intonacije govora</vt:lpstr>
      <vt:lpstr> Šutnja i pauze </vt:lpstr>
      <vt:lpstr>Pokret i kontakt očima</vt:lpstr>
      <vt:lpstr> Osmjeh</vt:lpstr>
      <vt:lpstr>Pan American smile</vt:lpstr>
      <vt:lpstr>Izraz lica</vt:lpstr>
      <vt:lpstr>Izraz lica - mimika</vt:lpstr>
      <vt:lpstr>Geste</vt:lpstr>
      <vt:lpstr>Pokreti i položaj tijela</vt:lpstr>
      <vt:lpstr>Položaji ruku</vt:lpstr>
      <vt:lpstr>Pokreti tijela  </vt:lpstr>
      <vt:lpstr>Dodir</vt:lpstr>
      <vt:lpstr>Vanjski izgled</vt:lpstr>
      <vt:lpstr>Prostorni raspored</vt:lpstr>
      <vt:lpstr>Uloga neverbalne komunikacije</vt:lpstr>
      <vt:lpstr>Obilježja neverbalne komunikacije</vt:lpstr>
      <vt:lpstr> Neverbalno ponašanje </vt:lpstr>
      <vt:lpstr>PowerPoint Presentation</vt:lpstr>
      <vt:lpstr>Neverbalna komunikacija</vt:lpstr>
      <vt:lpstr>Distanca u poslovnoj komunikaciji?</vt:lpstr>
      <vt:lpstr> KOMUNICIRANJE I UPRAVLJANJE SOBOM   Komunikacije – Govor tijela </vt:lpstr>
      <vt:lpstr> KOMUNICIRANJE I UPRAVLJANJE SOBOM   Komunikacije – Govor tijela </vt:lpstr>
      <vt:lpstr>Govor tijela</vt:lpstr>
      <vt:lpstr> KOMUNICIRANJE I UPRAVLJANJE SOBOM   Komunikacije – Stimulativne komunikacije </vt:lpstr>
      <vt:lpstr> KOMUNICIRANJE I UPRAVLJANJE SOBOM   Upravljanje sobom i upravljanje vremenom </vt:lpstr>
      <vt:lpstr>Vizuelno-interaktivna vježba</vt:lpstr>
      <vt:lpstr>Značaj emocionalne inteliginecije u komuniciranju</vt:lpstr>
      <vt:lpstr>Novi izazovi</vt:lpstr>
      <vt:lpstr>Faktori uspešnosti na poslu</vt:lpstr>
      <vt:lpstr>Emocionalna inteligencija</vt:lpstr>
      <vt:lpstr>Pojam emocija</vt:lpstr>
      <vt:lpstr>Destruktivne emocije</vt:lpstr>
      <vt:lpstr>Emocionalna inteligencija</vt:lpstr>
      <vt:lpstr>Emocionalna inteligencija</vt:lpstr>
      <vt:lpstr>Emocionalna inteligencija</vt:lpstr>
      <vt:lpstr>Emocionalna inteligencija</vt:lpstr>
      <vt:lpstr>LJUDSKA OSJEĆANJA-GOVOR TIJELA</vt:lpstr>
      <vt:lpstr>LJUDSKA OSJEĆANJA-GOVOR TIJELA</vt:lpstr>
      <vt:lpstr>PowerPoint Presentation</vt:lpstr>
      <vt:lpstr>EMOCIONALNA VJEŠTINA</vt:lpstr>
      <vt:lpstr>EMOCIONALNA VJEŠTINA</vt:lpstr>
      <vt:lpstr>EQ vs. IQ</vt:lpstr>
      <vt:lpstr>EQ vs. IQ</vt:lpstr>
      <vt:lpstr>EQ vs. IQ</vt:lpstr>
      <vt:lpstr>Pet domena za ispoljavanje talenta emocionalne inteligencije jesu:</vt:lpstr>
      <vt:lpstr>Kompetencije emocionalno balansirane osobe</vt:lpstr>
      <vt:lpstr>Kompetencije emocionalno balansirane osobe</vt:lpstr>
      <vt:lpstr>ISTRAŽIVANJA UTICAJA EI NA USPJEŠNOST</vt:lpstr>
      <vt:lpstr>ISTRAŽIVANJA UTICAJA EI NA USPJEŠNOST</vt:lpstr>
      <vt:lpstr>ISTRAŽIVANJA UTICAJA EI NA USPJEŠNOST</vt:lpstr>
      <vt:lpstr>PRIMJER: primjena emocionalne inteligencije</vt:lpstr>
      <vt:lpstr>PRIMJER: primjena emocionalne inteligencije</vt:lpstr>
      <vt:lpstr>Tipovi ličnosti i liderstvo</vt:lpstr>
      <vt:lpstr>PRETPOSTAVEKE O LJUDSKOJ PRIRODI</vt:lpstr>
      <vt:lpstr>Tipovi ličnosti</vt:lpstr>
      <vt:lpstr>Tipovi ličnosti</vt:lpstr>
      <vt:lpstr>PAROVI PREFERENCIJA</vt:lpstr>
      <vt:lpstr>PAROVI PREFERENCIJA</vt:lpstr>
      <vt:lpstr> MBT TIPOVI</vt:lpstr>
      <vt:lpstr>Poboljšanje emocionalne pismenosti</vt:lpstr>
      <vt:lpstr>Testovi emocionalne inteligencije</vt:lpstr>
    </vt:vector>
  </TitlesOfParts>
  <Company>California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Powerpoint Template</dc:title>
  <dc:creator>Office of the Chancellor</dc:creator>
  <cp:lastModifiedBy>Ivana Šanje</cp:lastModifiedBy>
  <cp:revision>511</cp:revision>
  <dcterms:created xsi:type="dcterms:W3CDTF">2004-07-20T20:29:29Z</dcterms:created>
  <dcterms:modified xsi:type="dcterms:W3CDTF">2019-09-05T14:24:59Z</dcterms:modified>
</cp:coreProperties>
</file>