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317" r:id="rId2"/>
    <p:sldId id="319" r:id="rId3"/>
    <p:sldId id="318" r:id="rId4"/>
    <p:sldId id="311" r:id="rId5"/>
    <p:sldId id="309" r:id="rId6"/>
    <p:sldId id="310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267" r:id="rId15"/>
    <p:sldId id="270" r:id="rId16"/>
    <p:sldId id="315" r:id="rId17"/>
    <p:sldId id="271" r:id="rId18"/>
    <p:sldId id="272" r:id="rId19"/>
    <p:sldId id="273" r:id="rId20"/>
    <p:sldId id="314" r:id="rId21"/>
    <p:sldId id="275" r:id="rId22"/>
    <p:sldId id="278" r:id="rId23"/>
    <p:sldId id="279" r:id="rId24"/>
    <p:sldId id="281" r:id="rId25"/>
    <p:sldId id="285" r:id="rId26"/>
    <p:sldId id="286" r:id="rId27"/>
    <p:sldId id="287" r:id="rId28"/>
    <p:sldId id="288" r:id="rId29"/>
    <p:sldId id="316" r:id="rId30"/>
    <p:sldId id="289" r:id="rId31"/>
    <p:sldId id="290" r:id="rId32"/>
    <p:sldId id="291" r:id="rId33"/>
    <p:sldId id="292" r:id="rId34"/>
    <p:sldId id="293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12" r:id="rId45"/>
    <p:sldId id="313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DDE19-7BFC-4907-8E89-D07FA14B0690}" type="datetimeFigureOut">
              <a:rPr lang="hr-HR" smtClean="0"/>
              <a:pPr/>
              <a:t>5.9.2019.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1007CC-33D5-4933-91CD-059CEE36DB6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0778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54D2237-0799-4B0F-939F-8AB895E676AB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61" y="4342889"/>
            <a:ext cx="5030478" cy="4115238"/>
          </a:xfrm>
          <a:noFill/>
        </p:spPr>
        <p:txBody>
          <a:bodyPr/>
          <a:lstStyle/>
          <a:p>
            <a:pPr eaLnBrk="1" hangingPunct="1"/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1449800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B2C9F58-C0F7-4A28-ABDF-BC31B98BD69A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61" y="4342889"/>
            <a:ext cx="5030478" cy="4115238"/>
          </a:xfrm>
          <a:noFill/>
        </p:spPr>
        <p:txBody>
          <a:bodyPr/>
          <a:lstStyle/>
          <a:p>
            <a:pPr eaLnBrk="1" hangingPunct="1"/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24630022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C2EE20B-0E3C-4506-880F-399B6064CF68}" type="slidenum">
              <a:rPr lang="en-US" smtClean="0"/>
              <a:pPr/>
              <a:t>17</a:t>
            </a:fld>
            <a:endParaRPr lang="en-US" dirty="0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61" y="4342889"/>
            <a:ext cx="5030478" cy="4115238"/>
          </a:xfrm>
          <a:noFill/>
        </p:spPr>
        <p:txBody>
          <a:bodyPr/>
          <a:lstStyle/>
          <a:p>
            <a:pPr eaLnBrk="1" hangingPunct="1"/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24768034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44EF7D8-3E3D-43B7-80DC-E7A912B6DD74}" type="slidenum">
              <a:rPr lang="en-US" smtClean="0"/>
              <a:pPr/>
              <a:t>18</a:t>
            </a:fld>
            <a:endParaRPr lang="en-US" dirty="0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61" y="4342889"/>
            <a:ext cx="5030478" cy="4115238"/>
          </a:xfrm>
          <a:noFill/>
        </p:spPr>
        <p:txBody>
          <a:bodyPr/>
          <a:lstStyle/>
          <a:p>
            <a:pPr eaLnBrk="1" hangingPunct="1"/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28887979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BD7E8B3-DFED-4F26-8815-46650B66DCD7}" type="slidenum">
              <a:rPr lang="en-US" smtClean="0"/>
              <a:pPr/>
              <a:t>19</a:t>
            </a:fld>
            <a:endParaRPr lang="en-US" dirty="0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61" y="4342889"/>
            <a:ext cx="5030478" cy="4115238"/>
          </a:xfrm>
          <a:noFill/>
        </p:spPr>
        <p:txBody>
          <a:bodyPr/>
          <a:lstStyle/>
          <a:p>
            <a:pPr eaLnBrk="1" hangingPunct="1"/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4135307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939A21D-2905-47DD-9F61-00D8EEAD528F}" type="slidenum">
              <a:rPr lang="en-US" smtClean="0"/>
              <a:pPr/>
              <a:t>21</a:t>
            </a:fld>
            <a:endParaRPr lang="en-US" dirty="0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61" y="4342889"/>
            <a:ext cx="5030478" cy="4115238"/>
          </a:xfrm>
          <a:noFill/>
        </p:spPr>
        <p:txBody>
          <a:bodyPr/>
          <a:lstStyle/>
          <a:p>
            <a:pPr eaLnBrk="1" hangingPunct="1"/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40673823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FE1AFB5-878B-4B6C-9A3D-87D59456C56F}" type="slidenum">
              <a:rPr lang="en-US" smtClean="0"/>
              <a:pPr/>
              <a:t>22</a:t>
            </a:fld>
            <a:endParaRPr lang="en-US" dirty="0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61" y="4342889"/>
            <a:ext cx="5030478" cy="4115238"/>
          </a:xfrm>
          <a:noFill/>
        </p:spPr>
        <p:txBody>
          <a:bodyPr/>
          <a:lstStyle/>
          <a:p>
            <a:pPr eaLnBrk="1" hangingPunct="1"/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2097465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FB6B32B-9928-4F31-A647-FB58F14F480D}" type="slidenum">
              <a:rPr lang="en-US" smtClean="0"/>
              <a:pPr/>
              <a:t>23</a:t>
            </a:fld>
            <a:endParaRPr lang="en-US" dirty="0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61" y="4342889"/>
            <a:ext cx="5030478" cy="4115238"/>
          </a:xfrm>
          <a:noFill/>
        </p:spPr>
        <p:txBody>
          <a:bodyPr/>
          <a:lstStyle/>
          <a:p>
            <a:pPr eaLnBrk="1" hangingPunct="1"/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21935847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EDDC6E7-07B4-4484-941E-8A5EA890B8C2}" type="slidenum">
              <a:rPr lang="en-US" smtClean="0"/>
              <a:pPr/>
              <a:t>24</a:t>
            </a:fld>
            <a:endParaRPr lang="en-US" dirty="0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61" y="4342889"/>
            <a:ext cx="5030478" cy="4115238"/>
          </a:xfrm>
          <a:noFill/>
        </p:spPr>
        <p:txBody>
          <a:bodyPr/>
          <a:lstStyle/>
          <a:p>
            <a:pPr eaLnBrk="1" hangingPunct="1"/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22159678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2A8F392-D7BE-4ABE-AD27-ECDE8F2D0FA4}" type="slidenum">
              <a:rPr lang="en-US" smtClean="0"/>
              <a:pPr/>
              <a:t>25</a:t>
            </a:fld>
            <a:endParaRPr lang="en-US" dirty="0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61" y="4342889"/>
            <a:ext cx="5030478" cy="4115238"/>
          </a:xfrm>
          <a:noFill/>
        </p:spPr>
        <p:txBody>
          <a:bodyPr/>
          <a:lstStyle/>
          <a:p>
            <a:pPr eaLnBrk="1" hangingPunct="1"/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25661305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C1B3585-2F98-4EA5-8665-F954E9126F97}" type="slidenum">
              <a:rPr lang="en-US" smtClean="0"/>
              <a:pPr/>
              <a:t>26</a:t>
            </a:fld>
            <a:endParaRPr lang="en-US" dirty="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61" y="4342889"/>
            <a:ext cx="5030478" cy="4115238"/>
          </a:xfrm>
          <a:noFill/>
        </p:spPr>
        <p:txBody>
          <a:bodyPr/>
          <a:lstStyle/>
          <a:p>
            <a:pPr eaLnBrk="1" hangingPunct="1"/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376255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3FC8FCE-31C8-4AD9-AFE0-3F2C58186159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61" y="4342889"/>
            <a:ext cx="5030478" cy="4115238"/>
          </a:xfrm>
          <a:noFill/>
        </p:spPr>
        <p:txBody>
          <a:bodyPr/>
          <a:lstStyle/>
          <a:p>
            <a:pPr eaLnBrk="1" hangingPunct="1"/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21871785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C5A268A-1EC4-4562-B8FC-450AE4742145}" type="slidenum">
              <a:rPr lang="en-US" smtClean="0"/>
              <a:pPr/>
              <a:t>27</a:t>
            </a:fld>
            <a:endParaRPr lang="en-US" dirty="0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61" y="4342889"/>
            <a:ext cx="5030478" cy="4115238"/>
          </a:xfrm>
          <a:noFill/>
        </p:spPr>
        <p:txBody>
          <a:bodyPr/>
          <a:lstStyle/>
          <a:p>
            <a:pPr eaLnBrk="1" hangingPunct="1"/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29216420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0F0562D-8A4C-40FE-82DF-8AEEA14EDCC9}" type="slidenum">
              <a:rPr lang="en-US" smtClean="0"/>
              <a:pPr/>
              <a:t>28</a:t>
            </a:fld>
            <a:endParaRPr lang="en-US" dirty="0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61" y="4342889"/>
            <a:ext cx="5030478" cy="4115238"/>
          </a:xfrm>
          <a:noFill/>
        </p:spPr>
        <p:txBody>
          <a:bodyPr/>
          <a:lstStyle/>
          <a:p>
            <a:pPr eaLnBrk="1" hangingPunct="1"/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32964303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830AF3D-0C3E-4E8D-AE68-027EBC11D089}" type="slidenum">
              <a:rPr lang="en-US" smtClean="0"/>
              <a:pPr/>
              <a:t>30</a:t>
            </a:fld>
            <a:endParaRPr lang="en-US" dirty="0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61" y="4342889"/>
            <a:ext cx="5030478" cy="4115238"/>
          </a:xfrm>
          <a:noFill/>
        </p:spPr>
        <p:txBody>
          <a:bodyPr/>
          <a:lstStyle/>
          <a:p>
            <a:pPr eaLnBrk="1" hangingPunct="1"/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36458990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CD495C4-79D0-4730-9A72-EAE718C4B865}" type="slidenum">
              <a:rPr lang="en-US" smtClean="0"/>
              <a:pPr/>
              <a:t>31</a:t>
            </a:fld>
            <a:endParaRPr lang="en-US" dirty="0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61" y="4342889"/>
            <a:ext cx="5030478" cy="4115238"/>
          </a:xfrm>
          <a:noFill/>
        </p:spPr>
        <p:txBody>
          <a:bodyPr/>
          <a:lstStyle/>
          <a:p>
            <a:pPr eaLnBrk="1" hangingPunct="1"/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38335398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766C311-CC11-40F1-A01A-DC815D5201C1}" type="slidenum">
              <a:rPr lang="en-US" smtClean="0"/>
              <a:pPr/>
              <a:t>32</a:t>
            </a:fld>
            <a:endParaRPr lang="en-US" dirty="0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61" y="4342889"/>
            <a:ext cx="5030478" cy="4115238"/>
          </a:xfrm>
          <a:noFill/>
        </p:spPr>
        <p:txBody>
          <a:bodyPr/>
          <a:lstStyle/>
          <a:p>
            <a:pPr eaLnBrk="1" hangingPunct="1"/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28078118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FB310CE-ABDD-45CB-A51F-7C8814916C2D}" type="slidenum">
              <a:rPr lang="en-US" smtClean="0"/>
              <a:pPr/>
              <a:t>33</a:t>
            </a:fld>
            <a:endParaRPr lang="en-US" dirty="0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61" y="4342889"/>
            <a:ext cx="5030478" cy="4115238"/>
          </a:xfrm>
          <a:noFill/>
        </p:spPr>
        <p:txBody>
          <a:bodyPr/>
          <a:lstStyle/>
          <a:p>
            <a:pPr eaLnBrk="1" hangingPunct="1"/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12893744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A3A3F62-4075-45A6-9980-E3C9036AC877}" type="slidenum">
              <a:rPr lang="en-US" smtClean="0"/>
              <a:pPr/>
              <a:t>34</a:t>
            </a:fld>
            <a:endParaRPr lang="en-US" dirty="0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61" y="4342889"/>
            <a:ext cx="5030478" cy="4115238"/>
          </a:xfrm>
          <a:noFill/>
        </p:spPr>
        <p:txBody>
          <a:bodyPr/>
          <a:lstStyle/>
          <a:p>
            <a:pPr eaLnBrk="1" hangingPunct="1"/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18325924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DCCE9FC-0A7F-4F64-8E91-A421D396CBB5}" type="slidenum">
              <a:rPr lang="en-US" smtClean="0"/>
              <a:pPr/>
              <a:t>35</a:t>
            </a:fld>
            <a:endParaRPr lang="en-US" dirty="0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61" y="4342889"/>
            <a:ext cx="5030478" cy="4115238"/>
          </a:xfrm>
          <a:noFill/>
        </p:spPr>
        <p:txBody>
          <a:bodyPr/>
          <a:lstStyle/>
          <a:p>
            <a:pPr eaLnBrk="1" hangingPunct="1"/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3025526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1A48D52-68AD-4909-A0A9-117B8368E87A}" type="slidenum">
              <a:rPr lang="en-US" smtClean="0"/>
              <a:pPr/>
              <a:t>36</a:t>
            </a:fld>
            <a:endParaRPr lang="en-US" dirty="0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61" y="4342889"/>
            <a:ext cx="5030478" cy="4115238"/>
          </a:xfrm>
          <a:noFill/>
        </p:spPr>
        <p:txBody>
          <a:bodyPr/>
          <a:lstStyle/>
          <a:p>
            <a:pPr eaLnBrk="1" hangingPunct="1"/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33773146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D86A818-E297-4EFC-9677-8C5022EDC108}" type="slidenum">
              <a:rPr lang="en-US" smtClean="0"/>
              <a:pPr/>
              <a:t>37</a:t>
            </a:fld>
            <a:endParaRPr lang="en-US" dirty="0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61" y="4342889"/>
            <a:ext cx="5030478" cy="4115238"/>
          </a:xfrm>
          <a:noFill/>
        </p:spPr>
        <p:txBody>
          <a:bodyPr/>
          <a:lstStyle/>
          <a:p>
            <a:pPr eaLnBrk="1" hangingPunct="1"/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280405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7B06CF0-A068-421A-8873-E88BCB6D673E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61" y="4342889"/>
            <a:ext cx="5030478" cy="4115238"/>
          </a:xfrm>
          <a:noFill/>
        </p:spPr>
        <p:txBody>
          <a:bodyPr/>
          <a:lstStyle/>
          <a:p>
            <a:pPr eaLnBrk="1" hangingPunct="1"/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1748489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E9281DE-B608-4503-8784-C9667196CDA3}" type="slidenum">
              <a:rPr lang="en-US" smtClean="0"/>
              <a:pPr/>
              <a:t>38</a:t>
            </a:fld>
            <a:endParaRPr lang="en-US" dirty="0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61" y="4342889"/>
            <a:ext cx="5030478" cy="4115238"/>
          </a:xfrm>
          <a:noFill/>
        </p:spPr>
        <p:txBody>
          <a:bodyPr/>
          <a:lstStyle/>
          <a:p>
            <a:pPr eaLnBrk="1" hangingPunct="1"/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17748560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0509983-DF56-4FCD-8C54-984601F0F315}" type="slidenum">
              <a:rPr lang="en-US" smtClean="0"/>
              <a:pPr/>
              <a:t>39</a:t>
            </a:fld>
            <a:endParaRPr lang="en-US" dirty="0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61" y="4342889"/>
            <a:ext cx="5030478" cy="4115238"/>
          </a:xfrm>
          <a:noFill/>
        </p:spPr>
        <p:txBody>
          <a:bodyPr/>
          <a:lstStyle/>
          <a:p>
            <a:pPr eaLnBrk="1" hangingPunct="1"/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40478565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8B0387B-7341-4556-9582-113A94AD5BB8}" type="slidenum">
              <a:rPr lang="en-US" smtClean="0"/>
              <a:pPr/>
              <a:t>40</a:t>
            </a:fld>
            <a:endParaRPr lang="en-US" dirty="0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61" y="4342889"/>
            <a:ext cx="5030478" cy="4115238"/>
          </a:xfrm>
          <a:noFill/>
        </p:spPr>
        <p:txBody>
          <a:bodyPr/>
          <a:lstStyle/>
          <a:p>
            <a:pPr eaLnBrk="1" hangingPunct="1"/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16743726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2ABB954-549E-4D0B-B701-96FA2236B918}" type="slidenum">
              <a:rPr lang="en-US" smtClean="0"/>
              <a:pPr/>
              <a:t>41</a:t>
            </a:fld>
            <a:endParaRPr lang="en-US" dirty="0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61" y="4342889"/>
            <a:ext cx="5030478" cy="4115238"/>
          </a:xfrm>
          <a:noFill/>
        </p:spPr>
        <p:txBody>
          <a:bodyPr/>
          <a:lstStyle/>
          <a:p>
            <a:pPr eaLnBrk="1" hangingPunct="1"/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3049154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E9B6460-1042-4468-884C-09F5B49170B4}" type="slidenum">
              <a:rPr lang="en-US" smtClean="0"/>
              <a:pPr/>
              <a:t>42</a:t>
            </a:fld>
            <a:endParaRPr lang="en-US" dirty="0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61" y="4342889"/>
            <a:ext cx="5030478" cy="4115238"/>
          </a:xfrm>
          <a:noFill/>
        </p:spPr>
        <p:txBody>
          <a:bodyPr/>
          <a:lstStyle/>
          <a:p>
            <a:pPr eaLnBrk="1" hangingPunct="1"/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10764360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B32F31D-7516-409C-81CB-CA29EE445D61}" type="slidenum">
              <a:rPr lang="en-US" smtClean="0"/>
              <a:pPr/>
              <a:t>43</a:t>
            </a:fld>
            <a:endParaRPr lang="en-US" dirty="0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61" y="4342889"/>
            <a:ext cx="5030478" cy="4115238"/>
          </a:xfrm>
          <a:noFill/>
        </p:spPr>
        <p:txBody>
          <a:bodyPr/>
          <a:lstStyle/>
          <a:p>
            <a:pPr eaLnBrk="1" hangingPunct="1"/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1599496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D20F8AF-91BC-4941-8856-2EA4723FADD8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61" y="4342889"/>
            <a:ext cx="5030478" cy="4115238"/>
          </a:xfrm>
          <a:noFill/>
        </p:spPr>
        <p:txBody>
          <a:bodyPr/>
          <a:lstStyle/>
          <a:p>
            <a:pPr eaLnBrk="1" hangingPunct="1"/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581020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D7DA587-2EC4-4D4D-8142-4124461CF043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61" y="4342889"/>
            <a:ext cx="5030478" cy="4115238"/>
          </a:xfrm>
          <a:noFill/>
        </p:spPr>
        <p:txBody>
          <a:bodyPr/>
          <a:lstStyle/>
          <a:p>
            <a:pPr eaLnBrk="1" hangingPunct="1"/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1041356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79A30EB-EA92-44A7-846C-F2BD14830A3F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61" y="4342889"/>
            <a:ext cx="5030478" cy="4115238"/>
          </a:xfrm>
          <a:noFill/>
        </p:spPr>
        <p:txBody>
          <a:bodyPr/>
          <a:lstStyle/>
          <a:p>
            <a:pPr eaLnBrk="1" hangingPunct="1"/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3227893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73303BD-2FD6-43BA-A5D9-09486544E520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61" y="4342889"/>
            <a:ext cx="5030478" cy="4115238"/>
          </a:xfrm>
          <a:noFill/>
        </p:spPr>
        <p:txBody>
          <a:bodyPr/>
          <a:lstStyle/>
          <a:p>
            <a:pPr eaLnBrk="1" hangingPunct="1"/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3005610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1524129-5B81-479E-A451-FD6872ACDD2B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61" y="4342889"/>
            <a:ext cx="5030478" cy="4115238"/>
          </a:xfrm>
          <a:noFill/>
        </p:spPr>
        <p:txBody>
          <a:bodyPr/>
          <a:lstStyle/>
          <a:p>
            <a:pPr eaLnBrk="1" hangingPunct="1"/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2769150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48DFD4B-8E09-4EEC-8E55-367BD7698600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61" y="4342889"/>
            <a:ext cx="5030478" cy="4115238"/>
          </a:xfrm>
          <a:noFill/>
        </p:spPr>
        <p:txBody>
          <a:bodyPr/>
          <a:lstStyle/>
          <a:p>
            <a:pPr eaLnBrk="1" hangingPunct="1"/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375917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hr-HR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5CAB9-015A-4011-90B1-A6B3358AE7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endParaRPr lang="hr-HR" dirty="0" smtClean="0"/>
          </a:p>
          <a:p>
            <a:pPr algn="ctr">
              <a:buNone/>
            </a:pPr>
            <a:r>
              <a:rPr lang="hr-HR" sz="4000" b="1" dirty="0" smtClean="0">
                <a:solidFill>
                  <a:srgbClr val="A50021"/>
                </a:solidFill>
              </a:rPr>
              <a:t>Interna komunikacija</a:t>
            </a:r>
          </a:p>
          <a:p>
            <a:pPr algn="ctr">
              <a:buNone/>
            </a:pPr>
            <a:r>
              <a:rPr lang="hr-HR" sz="4000" dirty="0" smtClean="0">
                <a:solidFill>
                  <a:srgbClr val="FF0000"/>
                </a:solidFill>
              </a:rPr>
              <a:t>Vođenje poslovnih sastanaka</a:t>
            </a:r>
          </a:p>
          <a:p>
            <a:pPr algn="ctr">
              <a:buNone/>
            </a:pPr>
            <a:endParaRPr lang="hr-HR" sz="1800" dirty="0" smtClean="0"/>
          </a:p>
          <a:p>
            <a:pPr algn="ctr">
              <a:buNone/>
            </a:pPr>
            <a:r>
              <a:rPr lang="hr-HR" sz="1800" dirty="0" smtClean="0"/>
              <a:t>Predavač: Dr. sc. Adisa Delić, vanredni profesor</a:t>
            </a:r>
          </a:p>
          <a:p>
            <a:pPr algn="ctr">
              <a:buNone/>
            </a:pPr>
            <a:r>
              <a:rPr lang="hr-HR" sz="1800" dirty="0" smtClean="0"/>
              <a:t>Ekonomski fakultet Univerziteta u Tuzli</a:t>
            </a:r>
            <a:endParaRPr lang="hr-HR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sz="24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2AF12-BED4-314C-B842-F2E2375B3FC6}" type="slidenum">
              <a:rPr lang="en-US" smtClean="0"/>
              <a:pPr/>
              <a:t>1</a:t>
            </a:fld>
            <a:endParaRPr lang="en-US" b="1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305800" cy="7620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4000" dirty="0"/>
              <a:t>Neformalni sastanci – karakteristike:</a:t>
            </a:r>
            <a:endParaRPr lang="en-US" sz="4000" dirty="0"/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 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BD01AC-D21E-40C2-AC1B-11782C31AE3F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304800" y="1905000"/>
            <a:ext cx="845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hr-HR" sz="3200"/>
          </a:p>
        </p:txBody>
      </p:sp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304800" y="19050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hlink"/>
              </a:buClr>
              <a:buSzPct val="105000"/>
              <a:buFontTx/>
              <a:buChar char="•"/>
              <a:defRPr/>
            </a:pPr>
            <a:r>
              <a:rPr lang="sl-SI" sz="2400" dirty="0">
                <a:solidFill>
                  <a:srgbClr val="C00000"/>
                </a:solidFill>
                <a:latin typeface="+mj-lt"/>
              </a:rPr>
              <a:t>Neformalni sastanci nisu dobri za svaku temu i ne odgovaraju svakoj kulturi.</a:t>
            </a:r>
            <a:endParaRPr lang="en-US" sz="2400" dirty="0">
              <a:solidFill>
                <a:srgbClr val="C00000"/>
              </a:solidFill>
              <a:latin typeface="+mj-lt"/>
            </a:endParaRP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SzPct val="105000"/>
              <a:buFontTx/>
              <a:buChar char="•"/>
              <a:defRPr/>
            </a:pPr>
            <a:r>
              <a:rPr lang="sl-SI" sz="2400" dirty="0">
                <a:solidFill>
                  <a:srgbClr val="C00000"/>
                </a:solidFill>
                <a:latin typeface="+mj-lt"/>
              </a:rPr>
              <a:t>Potrebno je imati definisan sistem zapisivanja zarad postignutih dogovora.</a:t>
            </a:r>
            <a:endParaRPr lang="en-US" sz="2400" dirty="0">
              <a:solidFill>
                <a:srgbClr val="C00000"/>
              </a:solidFill>
              <a:latin typeface="+mj-lt"/>
            </a:endParaRP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SzPct val="105000"/>
              <a:buFontTx/>
              <a:buChar char="•"/>
              <a:defRPr/>
            </a:pPr>
            <a:r>
              <a:rPr lang="sl-SI" sz="2400" dirty="0">
                <a:solidFill>
                  <a:srgbClr val="C00000"/>
                </a:solidFill>
                <a:latin typeface="+mj-lt"/>
              </a:rPr>
              <a:t>Zapisnici se šalju – kao podsjetnik na akciju i  odgovornosti.</a:t>
            </a:r>
            <a:endParaRPr lang="en-US" sz="2400" dirty="0">
              <a:solidFill>
                <a:srgbClr val="C00000"/>
              </a:solidFill>
              <a:latin typeface="+mj-lt"/>
            </a:endParaRP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SzPct val="105000"/>
              <a:buFontTx/>
              <a:buChar char="•"/>
              <a:defRPr/>
            </a:pPr>
            <a:r>
              <a:rPr lang="sl-SI" sz="2400" dirty="0">
                <a:solidFill>
                  <a:srgbClr val="C00000"/>
                </a:solidFill>
                <a:latin typeface="+mj-lt"/>
              </a:rPr>
              <a:t>Prostorija gdje se održava sastanak ne smije biti smetnja uspješnoj komunikaciji.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SzPct val="105000"/>
              <a:defRPr/>
            </a:pPr>
            <a:endParaRPr lang="en-US" sz="24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077200" cy="7620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4000" dirty="0"/>
              <a:t>Neformalni sastanci vs. formalni</a:t>
            </a:r>
            <a:endParaRPr lang="en-US" sz="4000" dirty="0"/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 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BE6562-2F7E-4738-A810-BA04E70FF324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304800" y="1905000"/>
            <a:ext cx="845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hr-HR" sz="3200"/>
          </a:p>
        </p:txBody>
      </p:sp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539750" y="1773238"/>
            <a:ext cx="8001000" cy="426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hlink"/>
              </a:buClr>
              <a:buSzPct val="105000"/>
              <a:buFontTx/>
              <a:buChar char="•"/>
              <a:defRPr/>
            </a:pPr>
            <a:r>
              <a:rPr lang="sl-SI" sz="2400" dirty="0">
                <a:solidFill>
                  <a:srgbClr val="C00000"/>
                </a:solidFill>
                <a:latin typeface="+mj-lt"/>
              </a:rPr>
              <a:t>Haotičniji su</a:t>
            </a:r>
            <a:endParaRPr lang="en-US" sz="2400" dirty="0">
              <a:solidFill>
                <a:srgbClr val="C00000"/>
              </a:solidFill>
              <a:latin typeface="+mj-lt"/>
            </a:endParaRP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SzPct val="105000"/>
              <a:buFontTx/>
              <a:buChar char="•"/>
              <a:defRPr/>
            </a:pPr>
            <a:r>
              <a:rPr lang="sl-SI" sz="2400" dirty="0">
                <a:solidFill>
                  <a:srgbClr val="C00000"/>
                </a:solidFill>
                <a:latin typeface="+mj-lt"/>
              </a:rPr>
              <a:t>Energičniji</a:t>
            </a:r>
            <a:endParaRPr lang="en-US" sz="2400" dirty="0">
              <a:solidFill>
                <a:srgbClr val="C00000"/>
              </a:solidFill>
              <a:latin typeface="+mj-lt"/>
            </a:endParaRP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SzPct val="105000"/>
              <a:buFontTx/>
              <a:buChar char="•"/>
              <a:defRPr/>
            </a:pPr>
            <a:r>
              <a:rPr lang="sl-SI" sz="2400" dirty="0">
                <a:solidFill>
                  <a:srgbClr val="C00000"/>
                </a:solidFill>
                <a:latin typeface="+mj-lt"/>
              </a:rPr>
              <a:t>Kreativniji</a:t>
            </a:r>
            <a:endParaRPr lang="en-US" sz="2400" dirty="0">
              <a:solidFill>
                <a:srgbClr val="C00000"/>
              </a:solidFill>
              <a:latin typeface="+mj-lt"/>
            </a:endParaRP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SzPct val="105000"/>
              <a:buFontTx/>
              <a:buChar char="•"/>
              <a:defRPr/>
            </a:pPr>
            <a:r>
              <a:rPr lang="sl-SI" sz="2400" dirty="0">
                <a:solidFill>
                  <a:srgbClr val="C00000"/>
                </a:solidFill>
                <a:latin typeface="+mj-lt"/>
              </a:rPr>
              <a:t>Manje rutine</a:t>
            </a:r>
            <a:endParaRPr lang="en-US" sz="2400" dirty="0">
              <a:solidFill>
                <a:srgbClr val="C00000"/>
              </a:solidFill>
              <a:latin typeface="+mj-lt"/>
            </a:endParaRP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SzPct val="105000"/>
              <a:buFontTx/>
              <a:buChar char="•"/>
              <a:defRPr/>
            </a:pPr>
            <a:r>
              <a:rPr lang="sl-SI" sz="2400" dirty="0">
                <a:solidFill>
                  <a:srgbClr val="C00000"/>
                </a:solidFill>
                <a:latin typeface="+mj-lt"/>
              </a:rPr>
              <a:t>Manje reda</a:t>
            </a:r>
            <a:endParaRPr lang="en-US" sz="2400" dirty="0">
              <a:solidFill>
                <a:srgbClr val="C00000"/>
              </a:solidFill>
              <a:latin typeface="+mj-lt"/>
            </a:endParaRP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SzPct val="105000"/>
              <a:buFontTx/>
              <a:buChar char="•"/>
              <a:defRPr/>
            </a:pPr>
            <a:r>
              <a:rPr lang="sl-SI" sz="2400" dirty="0">
                <a:solidFill>
                  <a:srgbClr val="C00000"/>
                </a:solidFill>
                <a:latin typeface="+mj-lt"/>
              </a:rPr>
              <a:t>Ljudi se osjećaju kvalitetnije uključeni, više je energije, manje dosade</a:t>
            </a:r>
            <a:endParaRPr lang="en-US" sz="24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741680"/>
            <a:ext cx="8077200" cy="7620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/>
              <a:t>Neformalni sastanci vs. formalni</a:t>
            </a:r>
            <a:endParaRPr lang="en-US" dirty="0"/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 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5DA53E3-3A5E-48A4-811E-E45C5B708919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304800" y="1905000"/>
            <a:ext cx="845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hr-HR" sz="3200"/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380999" y="1905000"/>
            <a:ext cx="8153401" cy="45164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>
              <a:spcBef>
                <a:spcPct val="20000"/>
              </a:spcBef>
              <a:buSzPct val="75000"/>
              <a:defRPr/>
            </a:pPr>
            <a:r>
              <a:rPr lang="sl-SI" sz="2800" dirty="0">
                <a:solidFill>
                  <a:srgbClr val="C00000"/>
                </a:solidFill>
                <a:latin typeface="+mj-lt"/>
              </a:rPr>
              <a:t>Da li će sastanak biti formalan ili neformalan zavisi od mnogih faktora:</a:t>
            </a:r>
            <a:endParaRPr lang="en-US" sz="2800" dirty="0">
              <a:solidFill>
                <a:srgbClr val="C00000"/>
              </a:solidFill>
              <a:latin typeface="+mj-lt"/>
            </a:endParaRP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SzPct val="105000"/>
              <a:buFontTx/>
              <a:buChar char="•"/>
              <a:defRPr/>
            </a:pPr>
            <a:r>
              <a:rPr lang="sl-SI" sz="2800" dirty="0">
                <a:solidFill>
                  <a:srgbClr val="C00000"/>
                </a:solidFill>
                <a:latin typeface="+mj-lt"/>
              </a:rPr>
              <a:t>kulture preduzeća/institucije/organizacije – zajedničkih vrijednosti</a:t>
            </a:r>
            <a:endParaRPr lang="en-US" sz="2800" dirty="0">
              <a:solidFill>
                <a:srgbClr val="C00000"/>
              </a:solidFill>
              <a:latin typeface="+mj-lt"/>
            </a:endParaRP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SzPct val="105000"/>
              <a:buFontTx/>
              <a:buChar char="•"/>
              <a:defRPr/>
            </a:pPr>
            <a:r>
              <a:rPr lang="sl-SI" sz="2800" dirty="0">
                <a:solidFill>
                  <a:srgbClr val="C00000"/>
                </a:solidFill>
                <a:latin typeface="+mj-lt"/>
              </a:rPr>
              <a:t>načina poslovanja/postojećih pravilnika</a:t>
            </a:r>
            <a:endParaRPr lang="en-US" sz="2800" dirty="0">
              <a:solidFill>
                <a:srgbClr val="C00000"/>
              </a:solidFill>
              <a:latin typeface="+mj-lt"/>
            </a:endParaRP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SzPct val="105000"/>
              <a:buFontTx/>
              <a:buChar char="•"/>
              <a:defRPr/>
            </a:pPr>
            <a:r>
              <a:rPr lang="sl-SI" sz="2800" dirty="0">
                <a:solidFill>
                  <a:srgbClr val="C00000"/>
                </a:solidFill>
                <a:latin typeface="+mj-lt"/>
              </a:rPr>
              <a:t>teme za diskusiju</a:t>
            </a:r>
            <a:endParaRPr lang="en-US" sz="2800" dirty="0">
              <a:solidFill>
                <a:srgbClr val="C00000"/>
              </a:solidFill>
              <a:latin typeface="+mj-lt"/>
            </a:endParaRP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SzPct val="105000"/>
              <a:buFontTx/>
              <a:buChar char="•"/>
              <a:defRPr/>
            </a:pPr>
            <a:r>
              <a:rPr lang="sl-SI" sz="2800" dirty="0">
                <a:solidFill>
                  <a:srgbClr val="C00000"/>
                </a:solidFill>
                <a:latin typeface="+mj-lt"/>
              </a:rPr>
              <a:t>lokacije sastanka</a:t>
            </a:r>
            <a:endParaRPr lang="en-US" sz="2800" dirty="0">
              <a:solidFill>
                <a:srgbClr val="C00000"/>
              </a:solidFill>
              <a:latin typeface="+mj-lt"/>
            </a:endParaRP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SzPct val="105000"/>
              <a:buFontTx/>
              <a:buChar char="•"/>
              <a:defRPr/>
            </a:pPr>
            <a:r>
              <a:rPr lang="sl-SI" sz="2800" dirty="0">
                <a:solidFill>
                  <a:srgbClr val="C00000"/>
                </a:solidFill>
                <a:latin typeface="+mj-lt"/>
              </a:rPr>
              <a:t>hijerarhijske pozicije učesnika</a:t>
            </a:r>
            <a:endParaRPr lang="en-US" sz="28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269240" y="609600"/>
            <a:ext cx="8077200" cy="7620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4000" dirty="0"/>
              <a:t>Vrste sastanaka prema ciljevima</a:t>
            </a:r>
            <a:endParaRPr lang="en-US" sz="4000" dirty="0"/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 </a:t>
            </a: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67B610-9F07-4DA4-8F52-F28E62094685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04800" y="1600200"/>
            <a:ext cx="8458200" cy="35394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hr-HR" sz="2800" b="1" dirty="0">
                <a:solidFill>
                  <a:srgbClr val="C00000"/>
                </a:solidFill>
                <a:latin typeface="+mj-lt"/>
              </a:rPr>
              <a:t>Informativni sastanci - I tip:</a:t>
            </a:r>
            <a:r>
              <a:rPr lang="hr-HR" sz="2800" dirty="0">
                <a:solidFill>
                  <a:srgbClr val="C00000"/>
                </a:solidFill>
                <a:latin typeface="+mj-lt"/>
              </a:rPr>
              <a:t> informisanje podređenih od strane rukovodstva</a:t>
            </a:r>
            <a:endParaRPr lang="hr-HR" sz="2800" b="1" dirty="0">
              <a:solidFill>
                <a:srgbClr val="C00000"/>
              </a:solidFill>
              <a:latin typeface="+mj-lt"/>
            </a:endParaRPr>
          </a:p>
          <a:p>
            <a:pPr eaLnBrk="0" hangingPunct="0">
              <a:defRPr/>
            </a:pPr>
            <a:endParaRPr lang="hr-HR" sz="2800" b="1" dirty="0">
              <a:solidFill>
                <a:srgbClr val="C00000"/>
              </a:solidFill>
              <a:latin typeface="+mj-lt"/>
            </a:endParaRPr>
          </a:p>
          <a:p>
            <a:pPr eaLnBrk="0" hangingPunct="0">
              <a:defRPr/>
            </a:pPr>
            <a:r>
              <a:rPr lang="hr-HR" sz="2800" b="1" dirty="0">
                <a:solidFill>
                  <a:srgbClr val="C00000"/>
                </a:solidFill>
                <a:latin typeface="+mj-lt"/>
              </a:rPr>
              <a:t>Informativni sastanci - II tip</a:t>
            </a:r>
            <a:r>
              <a:rPr lang="hr-HR" sz="2800" dirty="0">
                <a:solidFill>
                  <a:srgbClr val="C00000"/>
                </a:solidFill>
                <a:latin typeface="+mj-lt"/>
              </a:rPr>
              <a:t>: prikupljanje informacija od podređenih</a:t>
            </a:r>
            <a:endParaRPr lang="hr-HR" sz="2800" b="1" dirty="0">
              <a:solidFill>
                <a:srgbClr val="C00000"/>
              </a:solidFill>
              <a:latin typeface="+mj-lt"/>
            </a:endParaRPr>
          </a:p>
          <a:p>
            <a:pPr eaLnBrk="0" hangingPunct="0">
              <a:defRPr/>
            </a:pPr>
            <a:endParaRPr lang="hr-HR" sz="2800" b="1" dirty="0">
              <a:solidFill>
                <a:srgbClr val="C00000"/>
              </a:solidFill>
              <a:latin typeface="+mj-lt"/>
            </a:endParaRPr>
          </a:p>
          <a:p>
            <a:pPr eaLnBrk="0" hangingPunct="0">
              <a:defRPr/>
            </a:pPr>
            <a:r>
              <a:rPr lang="hr-HR" sz="2800" b="1" dirty="0">
                <a:solidFill>
                  <a:srgbClr val="C00000"/>
                </a:solidFill>
                <a:latin typeface="+mj-lt"/>
              </a:rPr>
              <a:t>Redovni - obavezni sastanci</a:t>
            </a:r>
            <a:endParaRPr lang="hr-HR" sz="2800" dirty="0">
              <a:solidFill>
                <a:srgbClr val="C00000"/>
              </a:solidFill>
              <a:latin typeface="+mj-lt"/>
            </a:endParaRPr>
          </a:p>
          <a:p>
            <a:pPr eaLnBrk="0" hangingPunct="0">
              <a:defRPr/>
            </a:pPr>
            <a:r>
              <a:rPr lang="hr-HR" sz="2800" dirty="0">
                <a:solidFill>
                  <a:srgbClr val="C00000"/>
                </a:solidFill>
                <a:latin typeface="+mj-lt"/>
              </a:rPr>
              <a:t>Uključuju ravnopravnu diskusiju i polemiku.</a:t>
            </a:r>
            <a:endParaRPr lang="hr-HR" sz="28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077200" cy="914400"/>
          </a:xfrm>
          <a:solidFill>
            <a:schemeClr val="accent1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4000" dirty="0"/>
              <a:t>Poslovni sastanci</a:t>
            </a:r>
            <a:endParaRPr lang="en-US" sz="4000" dirty="0"/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 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5D01D8-9132-432C-BAF3-D07201B2AED2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685800" y="1447800"/>
            <a:ext cx="7696200" cy="35394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defRPr/>
            </a:pPr>
            <a:r>
              <a:rPr lang="hr-HR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  </a:t>
            </a:r>
          </a:p>
          <a:p>
            <a:pPr eaLnBrk="0" hangingPunct="0">
              <a:buFontTx/>
              <a:buChar char="•"/>
              <a:defRPr/>
            </a:pPr>
            <a:r>
              <a:rPr lang="hr-HR" sz="2800" b="1" dirty="0" smtClean="0">
                <a:solidFill>
                  <a:srgbClr val="C00000"/>
                </a:solidFill>
                <a:latin typeface="+mj-lt"/>
              </a:rPr>
              <a:t>sastanci stručnog tima </a:t>
            </a:r>
            <a:r>
              <a:rPr lang="hr-HR" sz="2800" dirty="0" smtClean="0">
                <a:solidFill>
                  <a:srgbClr val="C00000"/>
                </a:solidFill>
                <a:latin typeface="+mj-lt"/>
              </a:rPr>
              <a:t>(operativno radni)</a:t>
            </a:r>
          </a:p>
          <a:p>
            <a:pPr eaLnBrk="0" hangingPunct="0">
              <a:buFontTx/>
              <a:buChar char="•"/>
              <a:defRPr/>
            </a:pPr>
            <a:r>
              <a:rPr lang="hr-HR" sz="2800" b="1" dirty="0" smtClean="0">
                <a:solidFill>
                  <a:srgbClr val="C00000"/>
                </a:solidFill>
                <a:latin typeface="+mj-lt"/>
              </a:rPr>
              <a:t>inicijativni sastanci </a:t>
            </a:r>
            <a:r>
              <a:rPr lang="hr-HR" sz="2800" dirty="0" smtClean="0">
                <a:solidFill>
                  <a:srgbClr val="C00000"/>
                </a:solidFill>
                <a:latin typeface="+mj-lt"/>
              </a:rPr>
              <a:t>na početku izrade projekta ili planova</a:t>
            </a:r>
          </a:p>
          <a:p>
            <a:pPr eaLnBrk="0" hangingPunct="0">
              <a:buFontTx/>
              <a:buChar char="•"/>
              <a:defRPr/>
            </a:pPr>
            <a:r>
              <a:rPr lang="hr-HR" sz="2800" b="1" dirty="0" smtClean="0">
                <a:solidFill>
                  <a:srgbClr val="C00000"/>
                </a:solidFill>
                <a:latin typeface="+mj-lt"/>
              </a:rPr>
              <a:t>redovni sastanci </a:t>
            </a:r>
            <a:r>
              <a:rPr lang="hr-HR" sz="2800" dirty="0" smtClean="0">
                <a:solidFill>
                  <a:srgbClr val="C00000"/>
                </a:solidFill>
                <a:latin typeface="+mj-lt"/>
              </a:rPr>
              <a:t>- tokom realizacije projekta </a:t>
            </a:r>
          </a:p>
          <a:p>
            <a:pPr eaLnBrk="0" hangingPunct="0">
              <a:buFontTx/>
              <a:buChar char="•"/>
              <a:defRPr/>
            </a:pPr>
            <a:r>
              <a:rPr lang="hr-HR" sz="2800" b="1" dirty="0" smtClean="0">
                <a:solidFill>
                  <a:srgbClr val="C00000"/>
                </a:solidFill>
                <a:latin typeface="+mj-lt"/>
              </a:rPr>
              <a:t>periodični kontrolni sastanci</a:t>
            </a:r>
          </a:p>
          <a:p>
            <a:pPr eaLnBrk="0" hangingPunct="0">
              <a:buFontTx/>
              <a:buChar char="•"/>
              <a:defRPr/>
            </a:pPr>
            <a:r>
              <a:rPr lang="hr-HR" sz="2800" b="1" dirty="0" smtClean="0">
                <a:solidFill>
                  <a:srgbClr val="C00000"/>
                </a:solidFill>
                <a:latin typeface="+mj-lt"/>
              </a:rPr>
              <a:t>vanredni sastanci </a:t>
            </a:r>
            <a:r>
              <a:rPr lang="hr-HR" sz="2800" dirty="0" smtClean="0">
                <a:solidFill>
                  <a:srgbClr val="C00000"/>
                </a:solidFill>
                <a:latin typeface="+mj-lt"/>
              </a:rPr>
              <a:t>– zbog nastale situacije ili problema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077200" cy="762000"/>
          </a:xfrm>
          <a:solidFill>
            <a:schemeClr val="accent1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4000" dirty="0">
                <a:latin typeface="Arial" charset="0"/>
              </a:rPr>
              <a:t>	</a:t>
            </a:r>
            <a:r>
              <a:rPr lang="hr-HR" dirty="0"/>
              <a:t>Tok poslovnih sastanaka</a:t>
            </a:r>
            <a:endParaRPr lang="en-US" dirty="0"/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 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3E3E538-B2AE-47AB-926F-6A2C2A98F196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04800" y="1752600"/>
            <a:ext cx="8458200" cy="255454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defRPr/>
            </a:pPr>
            <a:r>
              <a:rPr lang="hr-HR" sz="3200" dirty="0" smtClean="0">
                <a:solidFill>
                  <a:srgbClr val="C00000"/>
                </a:solidFill>
                <a:latin typeface="+mj-lt"/>
              </a:rPr>
              <a:t>I   </a:t>
            </a:r>
            <a:r>
              <a:rPr lang="hr-HR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-  priprema sastanka</a:t>
            </a:r>
          </a:p>
          <a:p>
            <a:pPr algn="ctr" eaLnBrk="0" hangingPunct="0">
              <a:defRPr/>
            </a:pPr>
            <a:endParaRPr lang="hr-HR" sz="3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algn="ctr" eaLnBrk="0" hangingPunct="0">
              <a:defRPr/>
            </a:pPr>
            <a:r>
              <a:rPr lang="hr-HR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II  - vođenje sastanka</a:t>
            </a:r>
          </a:p>
          <a:p>
            <a:pPr algn="ctr" eaLnBrk="0" hangingPunct="0">
              <a:defRPr/>
            </a:pPr>
            <a:endParaRPr lang="hr-HR" sz="3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algn="ctr" eaLnBrk="0" hangingPunct="0">
              <a:defRPr/>
            </a:pPr>
            <a:r>
              <a:rPr lang="hr-HR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III - analiza sastanka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419600"/>
            <a:ext cx="3327400" cy="1998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hr-HR" dirty="0" smtClean="0"/>
              <a:t>Važno!!!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</p:spPr>
        <p:txBody>
          <a:bodyPr/>
          <a:lstStyle/>
          <a:p>
            <a:pPr eaLnBrk="1" hangingPunct="1"/>
            <a:r>
              <a:rPr lang="hr-HR" dirty="0" smtClean="0"/>
              <a:t>Uspješnost sastanka mjeri se ciljevima postavljenima prije sastanka, zato je važno imati jasno određene ciljeve i jasno određene uloge sudionika sastanka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153400" cy="8382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4000" dirty="0"/>
              <a:t>Priprema poslovnih sastanaka:</a:t>
            </a:r>
            <a:r>
              <a:rPr lang="hr-HR" dirty="0"/>
              <a:t> </a:t>
            </a:r>
            <a:endParaRPr lang="en-US" dirty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hr-HR" sz="2000" b="1" dirty="0">
                <a:solidFill>
                  <a:srgbClr val="2F5B30"/>
                </a:solidFill>
                <a:latin typeface="+mj-lt"/>
              </a:rPr>
              <a:t>Tehnička priprema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hr-HR" sz="2000" dirty="0">
                <a:solidFill>
                  <a:schemeClr val="accent2"/>
                </a:solidFill>
                <a:latin typeface="+mj-lt"/>
              </a:rPr>
              <a:t>Vrijeme, Mjesto,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hr-HR" sz="2000" dirty="0">
                <a:solidFill>
                  <a:schemeClr val="accent2"/>
                </a:solidFill>
                <a:latin typeface="+mj-lt"/>
              </a:rPr>
              <a:t>Prostorija, Sjedala,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hr-HR" sz="2000" dirty="0">
                <a:solidFill>
                  <a:schemeClr val="accent2"/>
                </a:solidFill>
                <a:latin typeface="+mj-lt"/>
              </a:rPr>
              <a:t>Tehnička pomagala,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hr-HR" sz="2000" dirty="0">
                <a:solidFill>
                  <a:schemeClr val="accent2"/>
                </a:solidFill>
                <a:latin typeface="+mj-lt"/>
              </a:rPr>
              <a:t>Osvježenje, Poziv,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hr-HR" sz="2000" dirty="0">
                <a:solidFill>
                  <a:schemeClr val="accent2"/>
                </a:solidFill>
                <a:latin typeface="+mj-lt"/>
              </a:rPr>
              <a:t>Materijali,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hr-HR" sz="2000" dirty="0" smtClean="0">
                <a:solidFill>
                  <a:schemeClr val="accent2"/>
                </a:solidFill>
                <a:latin typeface="+mj-lt"/>
              </a:rPr>
              <a:t>Zapisnik,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hr-HR" sz="2000" dirty="0" smtClean="0">
                <a:solidFill>
                  <a:schemeClr val="accent2"/>
                </a:solidFill>
                <a:latin typeface="+mj-lt"/>
              </a:rPr>
              <a:t>Obavještavanje </a:t>
            </a:r>
            <a:endParaRPr lang="hr-HR" sz="2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2533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178300" y="1600200"/>
            <a:ext cx="3521075" cy="4525963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hr-HR" sz="2000" b="1" dirty="0">
                <a:solidFill>
                  <a:srgbClr val="2F5B30"/>
                </a:solidFill>
                <a:latin typeface="+mj-lt"/>
              </a:rPr>
              <a:t>Sadržajna priprema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hr-HR" sz="2000" dirty="0">
                <a:solidFill>
                  <a:schemeClr val="accent2"/>
                </a:solidFill>
                <a:latin typeface="+mj-lt"/>
              </a:rPr>
              <a:t>Cilj sastanka,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hr-HR" sz="2000" dirty="0">
                <a:solidFill>
                  <a:schemeClr val="accent2"/>
                </a:solidFill>
                <a:latin typeface="+mj-lt"/>
              </a:rPr>
              <a:t>Problem,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hr-HR" sz="2000" dirty="0">
                <a:solidFill>
                  <a:schemeClr val="accent2"/>
                </a:solidFill>
                <a:latin typeface="+mj-lt"/>
              </a:rPr>
              <a:t>Način rada,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hr-HR" sz="2000" dirty="0">
                <a:solidFill>
                  <a:schemeClr val="accent2"/>
                </a:solidFill>
                <a:latin typeface="+mj-lt"/>
              </a:rPr>
              <a:t>Moguća rješenja,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hr-HR" sz="2000" dirty="0">
                <a:solidFill>
                  <a:schemeClr val="accent2"/>
                </a:solidFill>
                <a:latin typeface="+mj-lt"/>
              </a:rPr>
              <a:t>Stručne osobe,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hr-HR" sz="2000" dirty="0">
                <a:solidFill>
                  <a:schemeClr val="accent2"/>
                </a:solidFill>
                <a:latin typeface="+mj-lt"/>
              </a:rPr>
              <a:t>Izvršioci i rokovi,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hr-HR" sz="2000" dirty="0">
                <a:solidFill>
                  <a:schemeClr val="accent2"/>
                </a:solidFill>
                <a:latin typeface="+mj-lt"/>
              </a:rPr>
              <a:t>Kontrolni mehanizmi</a:t>
            </a:r>
          </a:p>
        </p:txBody>
      </p:sp>
      <p:sp>
        <p:nvSpPr>
          <p:cNvPr id="23557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 </a:t>
            </a:r>
          </a:p>
        </p:txBody>
      </p:sp>
      <p:sp>
        <p:nvSpPr>
          <p:cNvPr id="23558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0F69DEA-9EEA-44A4-87D3-750D5557F524}" type="slidenum">
              <a:rPr lang="en-US" smtClean="0"/>
              <a:pPr/>
              <a:t>17</a:t>
            </a:fld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4419600"/>
            <a:ext cx="4648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001000" cy="11430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4000" dirty="0"/>
              <a:t>Tok poslovnih sastanaka: Priprema</a:t>
            </a:r>
            <a:endParaRPr lang="en-US" sz="4000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543800" cy="4953000"/>
          </a:xfrm>
        </p:spPr>
        <p:txBody>
          <a:bodyPr>
            <a:normAutofit lnSpcReduction="10000"/>
          </a:bodyPr>
          <a:lstStyle/>
          <a:p>
            <a:pPr marL="609600" indent="-6096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hr-BA" sz="2800" dirty="0">
                <a:solidFill>
                  <a:schemeClr val="accent2"/>
                </a:solidFill>
              </a:rPr>
              <a:t>Precizno odredite vrijeme i mj</a:t>
            </a:r>
            <a:r>
              <a:rPr lang="en-GB" sz="2800" dirty="0">
                <a:solidFill>
                  <a:schemeClr val="accent2"/>
                </a:solidFill>
              </a:rPr>
              <a:t>e</a:t>
            </a:r>
            <a:r>
              <a:rPr lang="hr-BA" sz="2800" dirty="0">
                <a:solidFill>
                  <a:schemeClr val="accent2"/>
                </a:solidFill>
              </a:rPr>
              <a:t>sto</a:t>
            </a:r>
          </a:p>
          <a:p>
            <a:pPr marL="609600" indent="-6096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hr-BA" sz="2800" dirty="0">
                <a:solidFill>
                  <a:schemeClr val="accent2"/>
                </a:solidFill>
              </a:rPr>
              <a:t>Na vrijeme obavijestite sve učesnike</a:t>
            </a:r>
          </a:p>
          <a:p>
            <a:pPr marL="609600" indent="-6096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hr-BA" sz="2800" dirty="0">
                <a:solidFill>
                  <a:schemeClr val="accent2"/>
                </a:solidFill>
              </a:rPr>
              <a:t>Pripremite se za dnevni red i sva očekivana pitanja</a:t>
            </a:r>
          </a:p>
          <a:p>
            <a:pPr marL="609600" indent="-6096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hr-BA" sz="2800" dirty="0">
                <a:solidFill>
                  <a:schemeClr val="accent2"/>
                </a:solidFill>
              </a:rPr>
              <a:t>Napravite potrebne zabilješke</a:t>
            </a:r>
          </a:p>
          <a:p>
            <a:pPr marL="609600" indent="-6096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hr-BA" sz="2800" dirty="0">
                <a:solidFill>
                  <a:schemeClr val="accent2"/>
                </a:solidFill>
              </a:rPr>
              <a:t>Inicirajte aktivno učešće svih prisutnih</a:t>
            </a:r>
          </a:p>
          <a:p>
            <a:pPr marL="609600" indent="-6096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hr-BA" sz="2800" dirty="0">
                <a:solidFill>
                  <a:schemeClr val="accent2"/>
                </a:solidFill>
              </a:rPr>
              <a:t>Držite </a:t>
            </a:r>
            <a:r>
              <a:rPr lang="hr-BA" sz="2800" dirty="0" smtClean="0">
                <a:solidFill>
                  <a:schemeClr val="accent2"/>
                </a:solidFill>
              </a:rPr>
              <a:t>odgovarajuću dinamiku </a:t>
            </a:r>
            <a:r>
              <a:rPr lang="hr-BA" sz="2800" dirty="0">
                <a:solidFill>
                  <a:schemeClr val="accent2"/>
                </a:solidFill>
              </a:rPr>
              <a:t>sastanka</a:t>
            </a:r>
          </a:p>
          <a:p>
            <a:pPr marL="609600" indent="-6096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hr-BA" sz="2800" dirty="0">
                <a:solidFill>
                  <a:schemeClr val="accent2"/>
                </a:solidFill>
              </a:rPr>
              <a:t>Sumirajte diskusije i zaključke na kraju svake cjeline</a:t>
            </a:r>
          </a:p>
          <a:p>
            <a:pPr marL="609600" indent="-6096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hr-BA" sz="2800" dirty="0">
                <a:solidFill>
                  <a:schemeClr val="accent2"/>
                </a:solidFill>
              </a:rPr>
              <a:t>Proslijedite zapisnik svim učesnicima</a:t>
            </a:r>
            <a:endParaRPr lang="hr-HR" sz="2800" dirty="0">
              <a:solidFill>
                <a:schemeClr val="accent2"/>
              </a:solidFill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 </a:t>
            </a: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D46E84C-F72D-4027-838E-55B6F8FB32DB}" type="slidenum">
              <a:rPr lang="en-US" smtClean="0"/>
              <a:pPr/>
              <a:t>18</a:t>
            </a:fld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153400" cy="11430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4000" dirty="0"/>
              <a:t>Tok poslovnih sastanaka: Priprema</a:t>
            </a:r>
            <a:endParaRPr lang="en-US" sz="4000" dirty="0"/>
          </a:p>
        </p:txBody>
      </p:sp>
      <p:sp>
        <p:nvSpPr>
          <p:cNvPr id="96260" name="Rectangle 4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>
            <a:normAutofit/>
          </a:bodyPr>
          <a:lstStyle/>
          <a:p>
            <a:pPr marL="609600" indent="-609600" eaLnBrk="1" fontAlgn="auto" hangingPunct="1">
              <a:lnSpc>
                <a:spcPct val="95000"/>
              </a:lnSpc>
              <a:spcAft>
                <a:spcPts val="0"/>
              </a:spcAft>
              <a:buFontTx/>
              <a:buNone/>
              <a:defRPr/>
            </a:pPr>
            <a:r>
              <a:rPr lang="hr-HR" sz="2800" i="1" dirty="0">
                <a:solidFill>
                  <a:srgbClr val="CB7839"/>
                </a:solidFill>
              </a:rPr>
              <a:t>9.</a:t>
            </a:r>
            <a:r>
              <a:rPr lang="hr-HR" sz="2800" i="1" dirty="0">
                <a:solidFill>
                  <a:srgbClr val="985828"/>
                </a:solidFill>
              </a:rPr>
              <a:t>   </a:t>
            </a:r>
            <a:r>
              <a:rPr lang="hr-HR" sz="2800" dirty="0">
                <a:solidFill>
                  <a:schemeClr val="accent2"/>
                </a:solidFill>
              </a:rPr>
              <a:t>Sastanke učinite pametnim investicijama</a:t>
            </a:r>
          </a:p>
          <a:p>
            <a:pPr marL="609600" indent="-609600" eaLnBrk="1" fontAlgn="auto" hangingPunct="1">
              <a:lnSpc>
                <a:spcPct val="95000"/>
              </a:lnSpc>
              <a:spcAft>
                <a:spcPts val="0"/>
              </a:spcAft>
              <a:buFontTx/>
              <a:buNone/>
              <a:defRPr/>
            </a:pPr>
            <a:r>
              <a:rPr lang="hr-HR" sz="2800" dirty="0">
                <a:solidFill>
                  <a:schemeClr val="accent2"/>
                </a:solidFill>
              </a:rPr>
              <a:t>10. Izračunajte prikrivene troškove svojih sastanaka</a:t>
            </a:r>
          </a:p>
          <a:p>
            <a:pPr marL="609600" indent="-609600" eaLnBrk="1" fontAlgn="auto" hangingPunct="1">
              <a:lnSpc>
                <a:spcPct val="95000"/>
              </a:lnSpc>
              <a:spcAft>
                <a:spcPts val="0"/>
              </a:spcAft>
              <a:buFontTx/>
              <a:buNone/>
              <a:defRPr/>
            </a:pPr>
            <a:r>
              <a:rPr lang="hr-HR" sz="2800" dirty="0">
                <a:solidFill>
                  <a:schemeClr val="accent2"/>
                </a:solidFill>
              </a:rPr>
              <a:t>11. Iznađite </a:t>
            </a:r>
            <a:r>
              <a:rPr lang="hr-BA" sz="2800" dirty="0">
                <a:solidFill>
                  <a:schemeClr val="accent2"/>
                </a:solidFill>
              </a:rPr>
              <a:t>efikasne</a:t>
            </a:r>
            <a:r>
              <a:rPr lang="hr-HR" sz="2800" dirty="0">
                <a:solidFill>
                  <a:schemeClr val="accent2"/>
                </a:solidFill>
              </a:rPr>
              <a:t> alternative održavanju sastanaka</a:t>
            </a:r>
          </a:p>
          <a:p>
            <a:pPr marL="609600" indent="-609600" eaLnBrk="1" fontAlgn="auto" hangingPunct="1">
              <a:lnSpc>
                <a:spcPct val="95000"/>
              </a:lnSpc>
              <a:spcAft>
                <a:spcPts val="0"/>
              </a:spcAft>
              <a:buFontTx/>
              <a:buNone/>
              <a:defRPr/>
            </a:pPr>
            <a:r>
              <a:rPr lang="hr-HR" sz="2800" dirty="0">
                <a:solidFill>
                  <a:schemeClr val="accent2"/>
                </a:solidFill>
              </a:rPr>
              <a:t>12. Sastancima odredite vremenska ograničenja</a:t>
            </a:r>
          </a:p>
          <a:p>
            <a:pPr marL="609600" indent="-609600" eaLnBrk="1" fontAlgn="auto" hangingPunct="1">
              <a:lnSpc>
                <a:spcPct val="95000"/>
              </a:lnSpc>
              <a:spcAft>
                <a:spcPts val="0"/>
              </a:spcAft>
              <a:buFontTx/>
              <a:buNone/>
              <a:defRPr/>
            </a:pPr>
            <a:r>
              <a:rPr lang="hr-HR" sz="2800" dirty="0">
                <a:solidFill>
                  <a:schemeClr val="accent2"/>
                </a:solidFill>
              </a:rPr>
              <a:t>13. Započnite sastanke na vrijeme</a:t>
            </a:r>
          </a:p>
          <a:p>
            <a:pPr marL="609600" indent="-609600" eaLnBrk="1" fontAlgn="auto" hangingPunct="1">
              <a:lnSpc>
                <a:spcPct val="95000"/>
              </a:lnSpc>
              <a:spcAft>
                <a:spcPts val="0"/>
              </a:spcAft>
              <a:buFontTx/>
              <a:buNone/>
              <a:defRPr/>
            </a:pPr>
            <a:r>
              <a:rPr lang="hr-HR" sz="2800" dirty="0">
                <a:solidFill>
                  <a:schemeClr val="accent2"/>
                </a:solidFill>
              </a:rPr>
              <a:t>14. Završite sastanke na vrijeme</a:t>
            </a:r>
          </a:p>
          <a:p>
            <a:pPr marL="609600" indent="-609600" eaLnBrk="1" fontAlgn="auto" hangingPunct="1">
              <a:lnSpc>
                <a:spcPct val="95000"/>
              </a:lnSpc>
              <a:spcAft>
                <a:spcPts val="0"/>
              </a:spcAft>
              <a:buFontTx/>
              <a:buNone/>
              <a:defRPr/>
            </a:pPr>
            <a:r>
              <a:rPr lang="hr-HR" sz="2800" dirty="0">
                <a:solidFill>
                  <a:schemeClr val="accent2"/>
                </a:solidFill>
              </a:rPr>
              <a:t>15. Imajte na umu cilj sastanka</a:t>
            </a:r>
          </a:p>
        </p:txBody>
      </p:sp>
      <p:sp>
        <p:nvSpPr>
          <p:cNvPr id="2560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 </a:t>
            </a:r>
          </a:p>
        </p:txBody>
      </p:sp>
      <p:sp>
        <p:nvSpPr>
          <p:cNvPr id="2560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D9598E9-5D4A-404E-867E-C571CEC0AADF}" type="slidenum">
              <a:rPr lang="en-US" smtClean="0"/>
              <a:pPr/>
              <a:t>19</a:t>
            </a:fld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hr-BA" dirty="0" smtClean="0"/>
              <a:t>Poslovni sastanci danas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buNone/>
            </a:pPr>
            <a:r>
              <a:rPr lang="sr-Latn-CS" sz="4000" b="1" dirty="0">
                <a:solidFill>
                  <a:srgbClr val="C00000"/>
                </a:solidFill>
                <a:ea typeface="ＭＳ Ｐゴシック" pitchFamily="34" charset="-128"/>
              </a:rPr>
              <a:t>Svaki dan</a:t>
            </a:r>
            <a:r>
              <a:rPr lang="en-US" sz="4000" b="1" dirty="0">
                <a:solidFill>
                  <a:srgbClr val="C00000"/>
                </a:solidFill>
                <a:ea typeface="ＭＳ Ｐゴシック" pitchFamily="34" charset="-128"/>
              </a:rPr>
              <a:t> </a:t>
            </a:r>
          </a:p>
          <a:p>
            <a:pPr lvl="0" algn="ctr">
              <a:buNone/>
            </a:pPr>
            <a:r>
              <a:rPr lang="en-US" sz="4000" b="1" dirty="0">
                <a:solidFill>
                  <a:srgbClr val="C00000"/>
                </a:solidFill>
                <a:ea typeface="ＭＳ Ｐゴシック" pitchFamily="34" charset="-128"/>
              </a:rPr>
              <a:t>83 mil</a:t>
            </a:r>
            <a:r>
              <a:rPr lang="sr-Latn-CS" sz="4000" b="1" dirty="0">
                <a:solidFill>
                  <a:srgbClr val="C00000"/>
                </a:solidFill>
                <a:ea typeface="ＭＳ Ｐゴシック" pitchFamily="34" charset="-128"/>
              </a:rPr>
              <a:t>iona ljudi prisustvuje</a:t>
            </a:r>
            <a:r>
              <a:rPr lang="en-US" sz="4000" b="1" dirty="0">
                <a:solidFill>
                  <a:srgbClr val="C00000"/>
                </a:solidFill>
                <a:ea typeface="ＭＳ Ｐゴシック" pitchFamily="34" charset="-128"/>
              </a:rPr>
              <a:t> </a:t>
            </a:r>
          </a:p>
          <a:p>
            <a:pPr lvl="0" algn="ctr">
              <a:buNone/>
            </a:pPr>
            <a:r>
              <a:rPr lang="en-US" sz="4000" b="1" dirty="0">
                <a:solidFill>
                  <a:srgbClr val="C00000"/>
                </a:solidFill>
                <a:ea typeface="ＭＳ Ｐゴシック" pitchFamily="34" charset="-128"/>
              </a:rPr>
              <a:t>11.5 mil</a:t>
            </a:r>
            <a:r>
              <a:rPr lang="sr-Latn-CS" sz="4000" b="1" dirty="0">
                <a:solidFill>
                  <a:srgbClr val="C00000"/>
                </a:solidFill>
                <a:ea typeface="ＭＳ Ｐゴシック" pitchFamily="34" charset="-128"/>
              </a:rPr>
              <a:t>iona </a:t>
            </a:r>
            <a:r>
              <a:rPr lang="en-US" sz="4000" b="1" dirty="0">
                <a:solidFill>
                  <a:srgbClr val="C00000"/>
                </a:solidFill>
                <a:ea typeface="ＭＳ Ｐゴシック" pitchFamily="34" charset="-128"/>
              </a:rPr>
              <a:t> </a:t>
            </a:r>
            <a:r>
              <a:rPr lang="sr-Latn-CS" sz="4000" b="1" dirty="0">
                <a:solidFill>
                  <a:srgbClr val="C00000"/>
                </a:solidFill>
                <a:ea typeface="ＭＳ Ｐゴシック" pitchFamily="34" charset="-128"/>
              </a:rPr>
              <a:t>sastanaka</a:t>
            </a:r>
            <a:endParaRPr lang="en-US" sz="4000" b="1" dirty="0">
              <a:solidFill>
                <a:srgbClr val="C00000"/>
              </a:solidFill>
              <a:ea typeface="ＭＳ Ｐゴシック" pitchFamily="34" charset="-128"/>
            </a:endParaRPr>
          </a:p>
          <a:p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714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hr-HR" dirty="0" smtClean="0"/>
              <a:t>Priprema sastanka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hr-HR" dirty="0" smtClean="0"/>
              <a:t>Da bi sastanak bio uspješan, važno ga je dobro pripremiti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hr-HR" dirty="0" smtClean="0">
                <a:solidFill>
                  <a:schemeClr val="accent2"/>
                </a:solidFill>
              </a:rPr>
              <a:t>Određivanje cilja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hr-HR" dirty="0" smtClean="0">
                <a:solidFill>
                  <a:schemeClr val="accent2"/>
                </a:solidFill>
              </a:rPr>
              <a:t>Izbor sudionika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hr-HR" dirty="0" smtClean="0">
                <a:solidFill>
                  <a:schemeClr val="accent2"/>
                </a:solidFill>
              </a:rPr>
              <a:t>Dnevni red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hr-HR" dirty="0" smtClean="0">
                <a:solidFill>
                  <a:schemeClr val="accent2"/>
                </a:solidFill>
              </a:rPr>
              <a:t>Uloge sudionika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hr-HR" dirty="0" smtClean="0">
                <a:solidFill>
                  <a:schemeClr val="accent2"/>
                </a:solidFill>
              </a:rPr>
              <a:t>Prethodna obavijest sudionicima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153400" cy="1143000"/>
          </a:xfrm>
          <a:solidFill>
            <a:schemeClr val="accent1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4000" dirty="0"/>
              <a:t>Formiranje Dnevnog reda:</a:t>
            </a:r>
            <a:endParaRPr lang="en-US" sz="4000" dirty="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7772400" cy="4191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l-SI" sz="2800" dirty="0">
                <a:solidFill>
                  <a:srgbClr val="C00000"/>
                </a:solidFill>
              </a:rPr>
              <a:t>Šta želite </a:t>
            </a:r>
            <a:r>
              <a:rPr lang="sl-SI" sz="2800" dirty="0" smtClean="0">
                <a:solidFill>
                  <a:srgbClr val="C00000"/>
                </a:solidFill>
              </a:rPr>
              <a:t>postići</a:t>
            </a:r>
            <a:endParaRPr lang="sl-SI" sz="2800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sl-SI" sz="2800" dirty="0">
                <a:solidFill>
                  <a:srgbClr val="C00000"/>
                </a:solidFill>
              </a:rPr>
              <a:t>Postavite ciljeve </a:t>
            </a:r>
            <a:r>
              <a:rPr lang="sl-SI" sz="2800" dirty="0" smtClean="0">
                <a:solidFill>
                  <a:srgbClr val="C00000"/>
                </a:solidFill>
              </a:rPr>
              <a:t>sastanka</a:t>
            </a:r>
            <a:endParaRPr lang="sl-SI" sz="2800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sl-SI" sz="2800" dirty="0">
                <a:solidFill>
                  <a:srgbClr val="C00000"/>
                </a:solidFill>
              </a:rPr>
              <a:t>Koji su sastavni dijelovi </a:t>
            </a:r>
            <a:r>
              <a:rPr lang="sl-SI" sz="2800" dirty="0" smtClean="0">
                <a:solidFill>
                  <a:srgbClr val="C00000"/>
                </a:solidFill>
              </a:rPr>
              <a:t>sastanka-tačke dnevnog reda?</a:t>
            </a:r>
            <a:endParaRPr lang="en-US" sz="2800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sl-SI" sz="2800" dirty="0">
                <a:solidFill>
                  <a:srgbClr val="C00000"/>
                </a:solidFill>
              </a:rPr>
              <a:t>Kako su raspoređeni ti dijelovi da bismo postigli uspješnost i efikasnost</a:t>
            </a:r>
          </a:p>
          <a:p>
            <a:pPr>
              <a:defRPr/>
            </a:pPr>
            <a:r>
              <a:rPr lang="sl-SI" sz="2800" dirty="0">
                <a:solidFill>
                  <a:srgbClr val="C00000"/>
                </a:solidFill>
              </a:rPr>
              <a:t>Koje metode ćemo koristiti?</a:t>
            </a:r>
            <a:endParaRPr lang="hr-HR" sz="2800" dirty="0">
              <a:solidFill>
                <a:srgbClr val="C00000"/>
              </a:solidFill>
            </a:endParaRPr>
          </a:p>
        </p:txBody>
      </p:sp>
      <p:sp>
        <p:nvSpPr>
          <p:cNvPr id="2765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 </a:t>
            </a:r>
          </a:p>
        </p:txBody>
      </p:sp>
      <p:sp>
        <p:nvSpPr>
          <p:cNvPr id="2765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0D1911-73AF-4EFB-ADDA-B031B453E28B}" type="slidenum">
              <a:rPr lang="en-US" smtClean="0"/>
              <a:pPr/>
              <a:t>21</a:t>
            </a:fld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7696200" cy="8382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4000" dirty="0">
                <a:solidFill>
                  <a:srgbClr val="2F5B30"/>
                </a:solidFill>
              </a:rPr>
              <a:t>Tok poslovnih sastanaka: vođenje</a:t>
            </a:r>
            <a:endParaRPr lang="en-US" sz="4000" dirty="0">
              <a:solidFill>
                <a:srgbClr val="2F5B30"/>
              </a:solidFill>
            </a:endParaRPr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 </a:t>
            </a: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39FF30-8D25-4B8B-B71C-C88DBA3C0C0B}" type="slidenum">
              <a:rPr lang="en-US" smtClean="0"/>
              <a:pPr/>
              <a:t>22</a:t>
            </a:fld>
            <a:endParaRPr lang="en-US" dirty="0" smtClean="0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04800" y="1219200"/>
            <a:ext cx="7772400" cy="5216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FontTx/>
              <a:buChar char="•"/>
              <a:defRPr/>
            </a:pPr>
            <a:r>
              <a:rPr lang="hr-HR" sz="2800" dirty="0" smtClean="0">
                <a:solidFill>
                  <a:srgbClr val="C00000"/>
                </a:solidFill>
                <a:latin typeface="+mj-lt"/>
              </a:rPr>
              <a:t>otvaranje sastanka (otvaranje, utvrđivanje kvoruma, dnevni red, verifikacija zaključaka i odluka s prethodnog sastanka, kontrola izvršenja zaključaka i odluka s prethodnog sastanka)</a:t>
            </a:r>
          </a:p>
          <a:p>
            <a:pPr eaLnBrk="0" hangingPunct="0">
              <a:buFontTx/>
              <a:buChar char="•"/>
              <a:defRPr/>
            </a:pPr>
            <a:r>
              <a:rPr lang="hr-HR" sz="2800" dirty="0" smtClean="0">
                <a:solidFill>
                  <a:srgbClr val="C00000"/>
                </a:solidFill>
                <a:latin typeface="+mj-lt"/>
              </a:rPr>
              <a:t>uvodna riječ (kratka, jasna, zanimljiva)</a:t>
            </a:r>
          </a:p>
          <a:p>
            <a:pPr eaLnBrk="0" hangingPunct="0">
              <a:buFontTx/>
              <a:buChar char="•"/>
              <a:defRPr/>
            </a:pPr>
            <a:r>
              <a:rPr lang="hr-HR" sz="2800" dirty="0" smtClean="0">
                <a:solidFill>
                  <a:srgbClr val="C00000"/>
                </a:solidFill>
                <a:latin typeface="+mj-lt"/>
              </a:rPr>
              <a:t>iznošenje podataka potrebnih za raspravu</a:t>
            </a:r>
          </a:p>
          <a:p>
            <a:pPr eaLnBrk="0" hangingPunct="0">
              <a:buFontTx/>
              <a:buChar char="•"/>
              <a:defRPr/>
            </a:pPr>
            <a:r>
              <a:rPr lang="hr-HR" sz="2800" dirty="0" smtClean="0">
                <a:solidFill>
                  <a:srgbClr val="C00000"/>
                </a:solidFill>
                <a:latin typeface="+mj-lt"/>
              </a:rPr>
              <a:t>ponuda ideja i prijedloga</a:t>
            </a:r>
          </a:p>
          <a:p>
            <a:pPr eaLnBrk="0" hangingPunct="0">
              <a:buFontTx/>
              <a:buChar char="•"/>
              <a:defRPr/>
            </a:pPr>
            <a:r>
              <a:rPr lang="hr-HR" sz="2800" dirty="0" smtClean="0">
                <a:solidFill>
                  <a:srgbClr val="C00000"/>
                </a:solidFill>
                <a:latin typeface="+mj-lt"/>
              </a:rPr>
              <a:t>rasprava – argumentacija</a:t>
            </a:r>
          </a:p>
          <a:p>
            <a:pPr eaLnBrk="0" hangingPunct="0">
              <a:buFontTx/>
              <a:buChar char="•"/>
              <a:defRPr/>
            </a:pPr>
            <a:r>
              <a:rPr lang="hr-HR" sz="2800" dirty="0" smtClean="0">
                <a:solidFill>
                  <a:srgbClr val="C00000"/>
                </a:solidFill>
                <a:latin typeface="+mj-lt"/>
              </a:rPr>
              <a:t>sintetiziranje prijedloga</a:t>
            </a:r>
          </a:p>
          <a:p>
            <a:pPr eaLnBrk="0" hangingPunct="0">
              <a:buFontTx/>
              <a:buChar char="•"/>
              <a:defRPr/>
            </a:pPr>
            <a:r>
              <a:rPr lang="hr-HR" sz="2800" dirty="0" smtClean="0">
                <a:solidFill>
                  <a:srgbClr val="C00000"/>
                </a:solidFill>
                <a:latin typeface="+mj-lt"/>
              </a:rPr>
              <a:t>vrednovanje konačnih prijedloga</a:t>
            </a:r>
          </a:p>
          <a:p>
            <a:pPr eaLnBrk="0" hangingPunct="0">
              <a:buFontTx/>
              <a:buChar char="•"/>
              <a:defRPr/>
            </a:pPr>
            <a:r>
              <a:rPr lang="hr-HR" sz="2800" dirty="0" smtClean="0">
                <a:solidFill>
                  <a:srgbClr val="C00000"/>
                </a:solidFill>
                <a:latin typeface="+mj-lt"/>
              </a:rPr>
              <a:t>donošenje odluka</a:t>
            </a:r>
          </a:p>
          <a:p>
            <a:pPr eaLnBrk="0" hangingPunct="0">
              <a:buFontTx/>
              <a:buChar char="•"/>
              <a:defRPr/>
            </a:pPr>
            <a:r>
              <a:rPr lang="hr-HR" sz="2800" dirty="0" smtClean="0">
                <a:solidFill>
                  <a:srgbClr val="C00000"/>
                </a:solidFill>
                <a:latin typeface="+mj-lt"/>
              </a:rPr>
              <a:t>imenovanje izvršioca i određivanje rokova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7772400" cy="8382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4000" dirty="0"/>
              <a:t>Tok poslovnih sastanaka: vođenje</a:t>
            </a:r>
            <a:endParaRPr lang="en-US" sz="4000" dirty="0"/>
          </a:p>
        </p:txBody>
      </p:sp>
      <p:sp>
        <p:nvSpPr>
          <p:cNvPr id="3174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 </a:t>
            </a:r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94823C9-3EBC-45CB-B040-214607CD3AA4}" type="slidenum">
              <a:rPr lang="en-US" smtClean="0"/>
              <a:pPr/>
              <a:t>23</a:t>
            </a:fld>
            <a:endParaRPr lang="en-US" dirty="0" smtClean="0"/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304800" y="1295400"/>
            <a:ext cx="7696200" cy="4832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5715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11430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7145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22860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8575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33147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7719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2291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6863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  <a:defRPr/>
            </a:pPr>
            <a:r>
              <a:rPr lang="hr-BA" sz="2800" dirty="0" smtClean="0">
                <a:solidFill>
                  <a:srgbClr val="C00000"/>
                </a:solidFill>
                <a:latin typeface="+mj-lt"/>
              </a:rPr>
              <a:t>Ključ uspjeha je pravilan izbor učesnika</a:t>
            </a:r>
          </a:p>
          <a:p>
            <a:pPr>
              <a:buFontTx/>
              <a:buChar char="•"/>
              <a:defRPr/>
            </a:pPr>
            <a:r>
              <a:rPr lang="hr-BA" sz="2800" dirty="0" smtClean="0">
                <a:solidFill>
                  <a:srgbClr val="C00000"/>
                </a:solidFill>
                <a:latin typeface="+mj-lt"/>
              </a:rPr>
              <a:t>Ako možete birati neka to budu odlučni i problemski   orijenti</a:t>
            </a:r>
            <a:r>
              <a:rPr lang="en-GB" sz="2800" dirty="0" smtClean="0">
                <a:solidFill>
                  <a:srgbClr val="C00000"/>
                </a:solidFill>
                <a:latin typeface="+mj-lt"/>
              </a:rPr>
              <a:t>s</a:t>
            </a:r>
            <a:r>
              <a:rPr lang="hr-BA" sz="2800" dirty="0" smtClean="0">
                <a:solidFill>
                  <a:srgbClr val="C00000"/>
                </a:solidFill>
                <a:latin typeface="+mj-lt"/>
              </a:rPr>
              <a:t>ani učesnici</a:t>
            </a:r>
          </a:p>
          <a:p>
            <a:pPr>
              <a:buFontTx/>
              <a:buChar char="•"/>
              <a:defRPr/>
            </a:pPr>
            <a:r>
              <a:rPr lang="hr-BA" sz="2800" dirty="0" smtClean="0">
                <a:solidFill>
                  <a:srgbClr val="C00000"/>
                </a:solidFill>
                <a:latin typeface="+mj-lt"/>
              </a:rPr>
              <a:t>Pokušajte grupu svesti na 10 – 15 učesnika</a:t>
            </a:r>
          </a:p>
          <a:p>
            <a:pPr>
              <a:buFontTx/>
              <a:buChar char="•"/>
              <a:defRPr/>
            </a:pPr>
            <a:r>
              <a:rPr lang="hr-BA" sz="2800" dirty="0" smtClean="0">
                <a:solidFill>
                  <a:srgbClr val="C00000"/>
                </a:solidFill>
                <a:latin typeface="+mj-lt"/>
              </a:rPr>
              <a:t>Provjerite da li su pozvani oni od kojih očekujete da učestvuju u izlaganju određenih tema i problema</a:t>
            </a:r>
          </a:p>
          <a:p>
            <a:pPr>
              <a:buFontTx/>
              <a:buChar char="•"/>
              <a:defRPr/>
            </a:pPr>
            <a:r>
              <a:rPr lang="hr-BA" sz="2800" dirty="0" smtClean="0">
                <a:solidFill>
                  <a:srgbClr val="C00000"/>
                </a:solidFill>
                <a:latin typeface="+mj-lt"/>
              </a:rPr>
              <a:t>Svačije mišljenje treba da se čuje, diskusija slobodno da teče i pravilno usmjerava</a:t>
            </a:r>
          </a:p>
          <a:p>
            <a:pPr>
              <a:buFontTx/>
              <a:buChar char="•"/>
              <a:defRPr/>
            </a:pPr>
            <a:r>
              <a:rPr lang="hr-BA" sz="2800" dirty="0" smtClean="0">
                <a:solidFill>
                  <a:srgbClr val="C00000"/>
                </a:solidFill>
                <a:latin typeface="+mj-lt"/>
              </a:rPr>
              <a:t>Ako treba presijecite daljne diskusije i završite sastanak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solidFill>
            <a:schemeClr val="accent1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3600" dirty="0">
                <a:latin typeface="Arial" charset="0"/>
              </a:rPr>
              <a:t>	</a:t>
            </a:r>
            <a:r>
              <a:rPr lang="hr-HR" sz="4000" dirty="0"/>
              <a:t>Dobri i loši sastanci</a:t>
            </a:r>
            <a:endParaRPr lang="en-US" sz="4000" dirty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hr-HR" b="1" dirty="0">
                <a:solidFill>
                  <a:srgbClr val="2F5B30"/>
                </a:solidFill>
              </a:rPr>
              <a:t>Loš tok sastanka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hr-HR" sz="2800" dirty="0"/>
              <a:t>I______I_______________________I_________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hr-HR" sz="2800" dirty="0">
                <a:solidFill>
                  <a:srgbClr val="CB783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Priprema        Tok  sastanka         Kontrola izvršenja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hr-HR" sz="2800" dirty="0">
                <a:solidFill>
                  <a:srgbClr val="CB783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          odluka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hr-HR" b="1" dirty="0">
                <a:solidFill>
                  <a:srgbClr val="2F5B30"/>
                </a:solidFill>
              </a:rPr>
              <a:t>Dobar tok sastanka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hr-HR" sz="2800" dirty="0"/>
              <a:t>I___________I___________I_________________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hr-HR" sz="2800" dirty="0">
                <a:solidFill>
                  <a:srgbClr val="CB783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Priprema         Tok sastanka       Kontrola izvršenja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hr-HR" sz="2800" dirty="0">
                <a:solidFill>
                  <a:srgbClr val="CB783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         odluka</a:t>
            </a:r>
          </a:p>
        </p:txBody>
      </p:sp>
      <p:sp>
        <p:nvSpPr>
          <p:cNvPr id="3379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 </a:t>
            </a:r>
          </a:p>
        </p:txBody>
      </p:sp>
      <p:sp>
        <p:nvSpPr>
          <p:cNvPr id="3379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052FEF-1C83-430B-AB73-0F409ED9AA27}" type="slidenum">
              <a:rPr lang="en-US" smtClean="0"/>
              <a:pPr/>
              <a:t>24</a:t>
            </a:fld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077200" cy="91440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4000" dirty="0"/>
              <a:t>Kako biti uspješan u iznošenju svojih stavova u raspravi?</a:t>
            </a:r>
            <a:endParaRPr lang="en-US" sz="4000" dirty="0"/>
          </a:p>
        </p:txBody>
      </p:sp>
      <p:sp>
        <p:nvSpPr>
          <p:cNvPr id="3789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 </a:t>
            </a:r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5085540-8AAD-4083-BF53-C37CBB5AA96B}" type="slidenum">
              <a:rPr lang="en-US" smtClean="0"/>
              <a:pPr/>
              <a:t>25</a:t>
            </a:fld>
            <a:endParaRPr lang="en-US" dirty="0" smtClean="0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304800" y="1905000"/>
            <a:ext cx="8458200" cy="35394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hr-HR" sz="2800" b="1" dirty="0" smtClean="0">
                <a:latin typeface="Calibri" pitchFamily="34" charset="0"/>
                <a:cs typeface="Calibri" pitchFamily="34" charset="0"/>
              </a:rPr>
              <a:t>Trebate znati šta želite reći!</a:t>
            </a:r>
            <a:endParaRPr lang="hr-HR" sz="2800" dirty="0" smtClean="0">
              <a:latin typeface="Calibri" pitchFamily="34" charset="0"/>
              <a:cs typeface="Calibri" pitchFamily="34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hr-HR" sz="280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Unaprijed se pripremite</a:t>
            </a:r>
          </a:p>
          <a:p>
            <a:pPr eaLnBrk="0" hangingPunct="0">
              <a:buFontTx/>
              <a:buChar char="•"/>
              <a:defRPr/>
            </a:pPr>
            <a:r>
              <a:rPr lang="hr-HR" sz="280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Razmislite prije nego što ćete govoriti</a:t>
            </a:r>
          </a:p>
          <a:p>
            <a:pPr eaLnBrk="0" hangingPunct="0">
              <a:buFontTx/>
              <a:buChar char="•"/>
              <a:defRPr/>
            </a:pPr>
            <a:r>
              <a:rPr lang="hr-HR" sz="280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Budite svjesni poruke koju želite prenijeti</a:t>
            </a:r>
          </a:p>
          <a:p>
            <a:pPr eaLnBrk="0" hangingPunct="0">
              <a:buFontTx/>
              <a:buChar char="•"/>
              <a:defRPr/>
            </a:pPr>
            <a:r>
              <a:rPr lang="hr-HR" sz="280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Brzo pređite na poentu</a:t>
            </a:r>
          </a:p>
          <a:p>
            <a:pPr eaLnBrk="0" hangingPunct="0">
              <a:buFontTx/>
              <a:buChar char="•"/>
              <a:defRPr/>
            </a:pPr>
            <a:r>
              <a:rPr lang="hr-HR" sz="280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Trebate znati kakav rezultat rasprave želite</a:t>
            </a:r>
          </a:p>
          <a:p>
            <a:pPr eaLnBrk="0" hangingPunct="0">
              <a:buFontTx/>
              <a:buChar char="•"/>
              <a:defRPr/>
            </a:pPr>
            <a:r>
              <a:rPr lang="hr-HR" sz="280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Vježbajte uvjeravanje</a:t>
            </a:r>
          </a:p>
          <a:p>
            <a:pPr eaLnBrk="0" hangingPunct="0">
              <a:buFontTx/>
              <a:buChar char="•"/>
              <a:defRPr/>
            </a:pPr>
            <a:r>
              <a:rPr lang="hr-HR" sz="280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Raspitajte se i saznajte nešto o drugoj strani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077200" cy="91440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4000" dirty="0"/>
              <a:t>Kako biti uspješan u iznošenju svojih stavova u raspravi?</a:t>
            </a:r>
            <a:endParaRPr lang="en-US" sz="4000" dirty="0"/>
          </a:p>
        </p:txBody>
      </p:sp>
      <p:sp>
        <p:nvSpPr>
          <p:cNvPr id="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 </a:t>
            </a:r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8AD770-9191-4E1C-86A7-87145B3FF4CC}" type="slidenum">
              <a:rPr lang="en-US" smtClean="0"/>
              <a:pPr/>
              <a:t>26</a:t>
            </a:fld>
            <a:endParaRPr lang="en-US" dirty="0" smtClean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04800" y="1752600"/>
            <a:ext cx="7772400" cy="397031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hr-HR" sz="2800" b="1" dirty="0" smtClean="0">
                <a:latin typeface="Calibri" pitchFamily="34" charset="0"/>
                <a:cs typeface="Calibri" pitchFamily="34" charset="0"/>
              </a:rPr>
              <a:t>Budite uvjerljivi!</a:t>
            </a:r>
          </a:p>
          <a:p>
            <a:pPr eaLnBrk="0" hangingPunct="0">
              <a:buFontTx/>
              <a:buChar char="•"/>
              <a:defRPr/>
            </a:pPr>
            <a:r>
              <a:rPr lang="hr-HR" sz="280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Govorite s uvjerenjem i entuzijazmom</a:t>
            </a:r>
          </a:p>
          <a:p>
            <a:pPr eaLnBrk="0" hangingPunct="0">
              <a:buFontTx/>
              <a:buChar char="•"/>
              <a:defRPr/>
            </a:pPr>
            <a:r>
              <a:rPr lang="hr-HR" sz="280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Koristite podatke, činjenice, argumente</a:t>
            </a:r>
          </a:p>
          <a:p>
            <a:pPr eaLnBrk="0" hangingPunct="0">
              <a:buFontTx/>
              <a:buChar char="•"/>
              <a:defRPr/>
            </a:pPr>
            <a:r>
              <a:rPr lang="hr-HR" sz="280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Budite konkretni</a:t>
            </a:r>
          </a:p>
          <a:p>
            <a:pPr eaLnBrk="0" hangingPunct="0">
              <a:buFontTx/>
              <a:buChar char="•"/>
              <a:defRPr/>
            </a:pPr>
            <a:r>
              <a:rPr lang="hr-HR" sz="280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Koristite primjere i humor</a:t>
            </a:r>
          </a:p>
          <a:p>
            <a:pPr eaLnBrk="0" hangingPunct="0">
              <a:buFontTx/>
              <a:buChar char="•"/>
              <a:defRPr/>
            </a:pPr>
            <a:r>
              <a:rPr lang="hr-HR" sz="280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Izražavajte se tako da vas svi razumiju (izbjegavanje žargona, stranih riječi...)</a:t>
            </a:r>
          </a:p>
          <a:p>
            <a:pPr eaLnBrk="0" hangingPunct="0">
              <a:buFontTx/>
              <a:buChar char="•"/>
              <a:defRPr/>
            </a:pPr>
            <a:r>
              <a:rPr lang="hr-HR" sz="280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Naučite ispravno i razgovjetno izgovarati riječi</a:t>
            </a:r>
          </a:p>
          <a:p>
            <a:pPr eaLnBrk="0" hangingPunct="0">
              <a:buFontTx/>
              <a:buChar char="•"/>
              <a:defRPr/>
            </a:pPr>
            <a:r>
              <a:rPr lang="hr-HR" sz="280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Prilagodite tempo i ton govora sadržaju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077200" cy="91440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4000" dirty="0"/>
              <a:t>Kako biti uspješan u iznošenju svojih stavova u raspravi?</a:t>
            </a:r>
            <a:endParaRPr lang="en-US" sz="4000" dirty="0"/>
          </a:p>
        </p:txBody>
      </p:sp>
      <p:sp>
        <p:nvSpPr>
          <p:cNvPr id="3993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 </a:t>
            </a:r>
          </a:p>
        </p:txBody>
      </p:sp>
      <p:sp>
        <p:nvSpPr>
          <p:cNvPr id="3994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B7D93AF-0C92-48E2-9F60-29E6C2C2DD51}" type="slidenum">
              <a:rPr lang="en-US" smtClean="0"/>
              <a:pPr/>
              <a:t>27</a:t>
            </a:fld>
            <a:endParaRPr lang="en-US" dirty="0" smtClean="0"/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304800" y="1752600"/>
            <a:ext cx="8458200" cy="35394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hr-HR" sz="3200" b="1" dirty="0" smtClean="0">
                <a:latin typeface="+mn-lt"/>
              </a:rPr>
              <a:t>Budite uvjerljivi!</a:t>
            </a:r>
          </a:p>
          <a:p>
            <a:pPr eaLnBrk="0" hangingPunct="0">
              <a:buFontTx/>
              <a:buChar char="•"/>
              <a:defRPr/>
            </a:pPr>
            <a:r>
              <a:rPr lang="hr-HR" sz="3200" dirty="0" smtClean="0">
                <a:solidFill>
                  <a:schemeClr val="accent2"/>
                </a:solidFill>
                <a:latin typeface="+mn-lt"/>
              </a:rPr>
              <a:t>Sagledajte uzroke neke pojave</a:t>
            </a:r>
          </a:p>
          <a:p>
            <a:pPr eaLnBrk="0" hangingPunct="0">
              <a:buFontTx/>
              <a:buChar char="•"/>
              <a:defRPr/>
            </a:pPr>
            <a:r>
              <a:rPr lang="hr-HR" sz="3200" dirty="0" smtClean="0">
                <a:solidFill>
                  <a:schemeClr val="accent2"/>
                </a:solidFill>
                <a:latin typeface="+mn-lt"/>
              </a:rPr>
              <a:t>Odgovorite na tuđe argumente</a:t>
            </a:r>
          </a:p>
          <a:p>
            <a:pPr eaLnBrk="0" hangingPunct="0">
              <a:buFontTx/>
              <a:buChar char="•"/>
              <a:defRPr/>
            </a:pPr>
            <a:r>
              <a:rPr lang="hr-HR" sz="3200" dirty="0" smtClean="0">
                <a:solidFill>
                  <a:schemeClr val="accent2"/>
                </a:solidFill>
                <a:latin typeface="+mn-lt"/>
              </a:rPr>
              <a:t>Uvažavajte duh vremena</a:t>
            </a:r>
          </a:p>
          <a:p>
            <a:pPr eaLnBrk="0" hangingPunct="0">
              <a:buFontTx/>
              <a:buChar char="•"/>
              <a:defRPr/>
            </a:pPr>
            <a:r>
              <a:rPr lang="hr-HR" sz="3200" dirty="0" smtClean="0">
                <a:solidFill>
                  <a:schemeClr val="accent2"/>
                </a:solidFill>
                <a:latin typeface="+mn-lt"/>
              </a:rPr>
              <a:t>Pratite poruku govorom tijela</a:t>
            </a:r>
          </a:p>
          <a:p>
            <a:pPr eaLnBrk="0" hangingPunct="0">
              <a:buFontTx/>
              <a:buChar char="•"/>
              <a:defRPr/>
            </a:pPr>
            <a:r>
              <a:rPr lang="hr-HR" sz="3200" dirty="0" smtClean="0">
                <a:solidFill>
                  <a:schemeClr val="accent2"/>
                </a:solidFill>
                <a:latin typeface="+mn-lt"/>
              </a:rPr>
              <a:t>Ponovite glavne tačke</a:t>
            </a:r>
          </a:p>
          <a:p>
            <a:pPr eaLnBrk="0" hangingPunct="0">
              <a:defRPr/>
            </a:pPr>
            <a:endParaRPr lang="hr-HR" sz="3200" b="1" dirty="0" smtClean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077200" cy="83820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4000" dirty="0"/>
              <a:t>Kako biti uspješan u iznošenju svojih stavova u raspravi?</a:t>
            </a:r>
            <a:endParaRPr lang="en-US" sz="4000" dirty="0"/>
          </a:p>
        </p:txBody>
      </p:sp>
      <p:sp>
        <p:nvSpPr>
          <p:cNvPr id="4096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 </a:t>
            </a:r>
          </a:p>
        </p:txBody>
      </p:sp>
      <p:sp>
        <p:nvSpPr>
          <p:cNvPr id="4096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B11900-B09A-4AD2-8795-6F8A97B8A593}" type="slidenum">
              <a:rPr lang="en-US" smtClean="0"/>
              <a:pPr/>
              <a:t>28</a:t>
            </a:fld>
            <a:endParaRPr lang="en-US" dirty="0" smtClean="0"/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304800" y="1752600"/>
            <a:ext cx="8458200" cy="29854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endParaRPr lang="hr-HR" sz="2800" dirty="0" smtClean="0">
              <a:latin typeface="Calibri" pitchFamily="34" charset="0"/>
              <a:cs typeface="Calibri" pitchFamily="34" charset="0"/>
            </a:endParaRPr>
          </a:p>
          <a:p>
            <a:pPr algn="ctr" eaLnBrk="0" hangingPunct="0">
              <a:defRPr/>
            </a:pPr>
            <a:r>
              <a:rPr lang="hr-HR" sz="32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    </a:t>
            </a:r>
            <a:endParaRPr lang="hr-HR" sz="3200" dirty="0" smtClean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hr-HR" sz="320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Dozvolite i drugima da dođu do riječi</a:t>
            </a:r>
          </a:p>
          <a:p>
            <a:pPr eaLnBrk="0" hangingPunct="0">
              <a:buFontTx/>
              <a:buChar char="•"/>
              <a:defRPr/>
            </a:pPr>
            <a:r>
              <a:rPr lang="hr-HR" sz="320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Poštujte tuđe stavove</a:t>
            </a:r>
          </a:p>
          <a:p>
            <a:pPr eaLnBrk="0" hangingPunct="0">
              <a:buFontTx/>
              <a:buChar char="•"/>
              <a:defRPr/>
            </a:pPr>
            <a:r>
              <a:rPr lang="hr-HR" sz="320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Koristite otvorena pitanja – kanališite tok</a:t>
            </a:r>
          </a:p>
          <a:p>
            <a:pPr eaLnBrk="0" hangingPunct="0">
              <a:buFontTx/>
              <a:buChar char="•"/>
              <a:defRPr/>
            </a:pPr>
            <a:endParaRPr lang="hr-HR" sz="3200" dirty="0" smtClean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hr-HR" dirty="0" smtClean="0">
                <a:ea typeface="ＭＳ Ｐゴシック" pitchFamily="34" charset="-128"/>
              </a:rPr>
              <a:t>Rezime: Učesnici – način ponašanja</a:t>
            </a:r>
            <a:endParaRPr lang="en-GB" dirty="0" smtClean="0">
              <a:ea typeface="ＭＳ Ｐゴシック" pitchFamily="34" charset="-128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98613"/>
            <a:ext cx="8229600" cy="45275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hr-HR" sz="2800" dirty="0">
                <a:solidFill>
                  <a:schemeClr val="accent2"/>
                </a:solidFill>
                <a:ea typeface="ＭＳ Ｐゴシック" pitchFamily="34" charset="-128"/>
              </a:rPr>
              <a:t>U</a:t>
            </a:r>
            <a:r>
              <a:rPr lang="hr-HR" sz="2800" dirty="0" smtClean="0">
                <a:solidFill>
                  <a:schemeClr val="accent2"/>
                </a:solidFill>
                <a:ea typeface="ＭＳ Ｐゴシック" pitchFamily="34" charset="-128"/>
              </a:rPr>
              <a:t>tvrdi stvarnu potrebu da prisustvuješ</a:t>
            </a:r>
          </a:p>
          <a:p>
            <a:pPr eaLnBrk="1" hangingPunct="1">
              <a:lnSpc>
                <a:spcPct val="90000"/>
              </a:lnSpc>
            </a:pPr>
            <a:r>
              <a:rPr lang="hr-HR" sz="2800" dirty="0" smtClean="0">
                <a:solidFill>
                  <a:schemeClr val="accent2"/>
                </a:solidFill>
                <a:ea typeface="ＭＳ Ｐゴシック" pitchFamily="34" charset="-128"/>
              </a:rPr>
              <a:t>biti pripremljen</a:t>
            </a:r>
          </a:p>
          <a:p>
            <a:pPr eaLnBrk="1" hangingPunct="1">
              <a:lnSpc>
                <a:spcPct val="90000"/>
              </a:lnSpc>
            </a:pPr>
            <a:r>
              <a:rPr lang="hr-HR" sz="2800" dirty="0" smtClean="0">
                <a:solidFill>
                  <a:schemeClr val="accent2"/>
                </a:solidFill>
                <a:ea typeface="ＭＳ Ｐゴシック" pitchFamily="34" charset="-128"/>
              </a:rPr>
              <a:t>biti tačan</a:t>
            </a:r>
          </a:p>
          <a:p>
            <a:pPr eaLnBrk="1" hangingPunct="1">
              <a:lnSpc>
                <a:spcPct val="90000"/>
              </a:lnSpc>
            </a:pPr>
            <a:r>
              <a:rPr lang="hr-HR" sz="2800" dirty="0" smtClean="0">
                <a:solidFill>
                  <a:schemeClr val="accent2"/>
                </a:solidFill>
                <a:ea typeface="ＭＳ Ｐゴシック" pitchFamily="34" charset="-128"/>
              </a:rPr>
              <a:t>razjasniti sve nejasnoće </a:t>
            </a:r>
          </a:p>
          <a:p>
            <a:pPr eaLnBrk="1" hangingPunct="1">
              <a:lnSpc>
                <a:spcPct val="90000"/>
              </a:lnSpc>
            </a:pPr>
            <a:r>
              <a:rPr lang="hr-HR" sz="2800" dirty="0" smtClean="0">
                <a:solidFill>
                  <a:schemeClr val="accent2"/>
                </a:solidFill>
                <a:ea typeface="ＭＳ Ｐゴシック" pitchFamily="34" charset="-128"/>
              </a:rPr>
              <a:t>kada daješ informacije biti precizan</a:t>
            </a:r>
          </a:p>
          <a:p>
            <a:pPr eaLnBrk="1" hangingPunct="1">
              <a:lnSpc>
                <a:spcPct val="90000"/>
              </a:lnSpc>
            </a:pPr>
            <a:r>
              <a:rPr lang="hr-HR" sz="2800" dirty="0" smtClean="0">
                <a:solidFill>
                  <a:schemeClr val="accent2"/>
                </a:solidFill>
                <a:ea typeface="ＭＳ Ｐゴシック" pitchFamily="34" charset="-128"/>
              </a:rPr>
              <a:t>pažljivo slušaj</a:t>
            </a:r>
          </a:p>
          <a:p>
            <a:pPr eaLnBrk="1" hangingPunct="1">
              <a:lnSpc>
                <a:spcPct val="90000"/>
              </a:lnSpc>
            </a:pPr>
            <a:r>
              <a:rPr lang="hr-HR" sz="2800" dirty="0" smtClean="0">
                <a:solidFill>
                  <a:schemeClr val="accent2"/>
                </a:solidFill>
                <a:ea typeface="ＭＳ Ｐゴシック" pitchFamily="34" charset="-128"/>
              </a:rPr>
              <a:t>podržavaje druge učesnike sastanka</a:t>
            </a:r>
          </a:p>
          <a:p>
            <a:pPr eaLnBrk="1" hangingPunct="1">
              <a:lnSpc>
                <a:spcPct val="90000"/>
              </a:lnSpc>
            </a:pPr>
            <a:r>
              <a:rPr lang="hr-HR" sz="2800" dirty="0" smtClean="0">
                <a:solidFill>
                  <a:schemeClr val="accent2"/>
                </a:solidFill>
                <a:ea typeface="ＭＳ Ｐゴシック" pitchFamily="34" charset="-128"/>
              </a:rPr>
              <a:t>zalaži se za jednak tretman svih</a:t>
            </a:r>
          </a:p>
          <a:p>
            <a:pPr eaLnBrk="1" hangingPunct="1">
              <a:lnSpc>
                <a:spcPct val="90000"/>
              </a:lnSpc>
            </a:pPr>
            <a:r>
              <a:rPr lang="hr-HR" sz="2800" dirty="0" smtClean="0">
                <a:solidFill>
                  <a:schemeClr val="accent2"/>
                </a:solidFill>
                <a:ea typeface="ＭＳ Ｐゴシック" pitchFamily="34" charset="-128"/>
              </a:rPr>
              <a:t>iskaži neslaganje na principijelnoj osnovi</a:t>
            </a:r>
          </a:p>
          <a:p>
            <a:pPr eaLnBrk="1" hangingPunct="1">
              <a:lnSpc>
                <a:spcPct val="90000"/>
              </a:lnSpc>
            </a:pPr>
            <a:r>
              <a:rPr lang="hr-HR" sz="2800" dirty="0" smtClean="0">
                <a:solidFill>
                  <a:schemeClr val="accent2"/>
                </a:solidFill>
                <a:ea typeface="ＭＳ Ｐゴシック" pitchFamily="34" charset="-128"/>
              </a:rPr>
              <a:t>u prvom planu imaj grupu i njene interese</a:t>
            </a:r>
          </a:p>
          <a:p>
            <a:pPr eaLnBrk="1" hangingPunct="1">
              <a:lnSpc>
                <a:spcPct val="90000"/>
              </a:lnSpc>
            </a:pPr>
            <a:endParaRPr lang="hr-HR" sz="2800" dirty="0" smtClean="0">
              <a:solidFill>
                <a:schemeClr val="accent2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GB" sz="2800" dirty="0" smtClean="0">
              <a:solidFill>
                <a:schemeClr val="accent2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hr-BA" sz="3200" dirty="0" smtClean="0"/>
              <a:t>Procijenite tip poslovnih sastanaka kojima vi prisustvujete?</a:t>
            </a:r>
            <a:endParaRPr lang="en-US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2914141" cy="219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4" descr="Image result for slike poslovnih sastana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32857"/>
            <a:ext cx="261937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524000"/>
            <a:ext cx="2514600" cy="236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411480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4191000"/>
            <a:ext cx="263842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20161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077200" cy="76200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3600" dirty="0">
                <a:latin typeface="Arial" charset="0"/>
              </a:rPr>
              <a:t>	</a:t>
            </a:r>
            <a:br>
              <a:rPr lang="hr-HR" sz="3600" dirty="0">
                <a:latin typeface="Arial" charset="0"/>
              </a:rPr>
            </a:br>
            <a:r>
              <a:rPr lang="hr-HR" sz="4000" dirty="0"/>
              <a:t>Uloga vođe sastanka</a:t>
            </a:r>
            <a:br>
              <a:rPr lang="hr-HR" sz="4000" dirty="0"/>
            </a:br>
            <a:endParaRPr lang="en-US" sz="4000" dirty="0"/>
          </a:p>
        </p:txBody>
      </p:sp>
      <p:sp>
        <p:nvSpPr>
          <p:cNvPr id="4198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 </a:t>
            </a:r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40995E-5DF2-4E10-ADB4-9811D87FE55A}" type="slidenum">
              <a:rPr lang="en-US" smtClean="0"/>
              <a:pPr/>
              <a:t>30</a:t>
            </a:fld>
            <a:endParaRPr lang="en-US" dirty="0" smtClean="0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914400" y="1752600"/>
            <a:ext cx="7696200" cy="397031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endParaRPr lang="hr-HR" sz="2800" dirty="0" smtClean="0">
              <a:latin typeface="+mn-lt"/>
            </a:endParaRPr>
          </a:p>
          <a:p>
            <a:pPr algn="ctr" eaLnBrk="0" hangingPunct="0">
              <a:defRPr/>
            </a:pPr>
            <a:r>
              <a:rPr lang="hr-HR" sz="3200" dirty="0" smtClean="0">
                <a:solidFill>
                  <a:srgbClr val="CB7839"/>
                </a:solidFill>
                <a:latin typeface="+mn-lt"/>
              </a:rPr>
              <a:t>    </a:t>
            </a:r>
            <a:r>
              <a:rPr lang="hr-HR" sz="3200" b="1" dirty="0" smtClean="0">
                <a:solidFill>
                  <a:schemeClr val="tx2"/>
                </a:solidFill>
                <a:latin typeface="+mn-lt"/>
              </a:rPr>
              <a:t>Uspjeh sastanka najviše zavisi o vođi sastanka koji mora znati pripremiti, voditi i analizirati sastanak</a:t>
            </a:r>
          </a:p>
          <a:p>
            <a:pPr eaLnBrk="0" hangingPunct="0">
              <a:defRPr/>
            </a:pPr>
            <a:endParaRPr lang="hr-HR" sz="3200" dirty="0" smtClean="0">
              <a:solidFill>
                <a:srgbClr val="CB7839"/>
              </a:solidFill>
              <a:latin typeface="+mn-lt"/>
            </a:endParaRPr>
          </a:p>
          <a:p>
            <a:pPr eaLnBrk="0" hangingPunct="0">
              <a:defRPr/>
            </a:pPr>
            <a:r>
              <a:rPr lang="hr-HR" sz="3200" dirty="0" smtClean="0">
                <a:solidFill>
                  <a:srgbClr val="CB7839"/>
                </a:solidFill>
                <a:latin typeface="+mn-lt"/>
              </a:rPr>
              <a:t>	</a:t>
            </a:r>
            <a:r>
              <a:rPr lang="hr-HR" sz="3200" dirty="0" smtClean="0">
                <a:solidFill>
                  <a:schemeClr val="accent2"/>
                </a:solidFill>
                <a:latin typeface="+mn-lt"/>
              </a:rPr>
              <a:t>Vođenje sastanka odnosi se na: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hr-HR" sz="3200" dirty="0" smtClean="0">
                <a:solidFill>
                  <a:schemeClr val="accent2"/>
                </a:solidFill>
                <a:latin typeface="+mn-lt"/>
              </a:rPr>
              <a:t>vođenje formalnog procesa sastanka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hr-HR" sz="3200" dirty="0" smtClean="0">
                <a:solidFill>
                  <a:schemeClr val="accent2"/>
                </a:solidFill>
                <a:latin typeface="+mn-lt"/>
              </a:rPr>
              <a:t>vođenje socijalno-komunikacijskih procesa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696200" cy="114300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r-HR" sz="3600" dirty="0" smtClean="0"/>
              <a:t>	</a:t>
            </a:r>
            <a:br>
              <a:rPr lang="hr-HR" sz="3600" dirty="0" smtClean="0"/>
            </a:br>
            <a:r>
              <a:rPr lang="hr-HR" sz="3600" dirty="0" smtClean="0"/>
              <a:t/>
            </a:r>
            <a:br>
              <a:rPr lang="hr-HR" sz="3600" dirty="0" smtClean="0"/>
            </a:br>
            <a:r>
              <a:rPr lang="hr-HR" sz="360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</a:rPr>
              <a:t>Uloga vođe sastanka: prilagodba učesnicima sastanka</a:t>
            </a:r>
            <a:r>
              <a:rPr lang="hr-HR" sz="3600" dirty="0" smtClean="0"/>
              <a:t/>
            </a:r>
            <a:br>
              <a:rPr lang="hr-HR" sz="3600" dirty="0" smtClean="0"/>
            </a:br>
            <a:r>
              <a:rPr lang="hr-HR" sz="400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</a:rPr>
              <a:t/>
            </a:r>
            <a:br>
              <a:rPr lang="hr-HR" sz="400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</a:rPr>
            </a:br>
            <a:endParaRPr lang="en-US" sz="4000" dirty="0"/>
          </a:p>
        </p:txBody>
      </p:sp>
      <p:sp>
        <p:nvSpPr>
          <p:cNvPr id="4301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 </a:t>
            </a:r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9D5512-2DBD-4723-B91D-D6E6AFD6547E}" type="slidenum">
              <a:rPr lang="en-US" smtClean="0"/>
              <a:pPr/>
              <a:t>31</a:t>
            </a:fld>
            <a:endParaRPr lang="en-US" dirty="0" smtClean="0"/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533400" y="1447800"/>
            <a:ext cx="7391400" cy="397031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</a:defRPr>
            </a:lvl1pPr>
            <a:lvl2pPr marL="97155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54305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211455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68605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31432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6004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0576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5148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FontTx/>
              <a:buChar char="•"/>
              <a:defRPr/>
            </a:pPr>
            <a:r>
              <a:rPr lang="hr-HR" sz="2800" dirty="0" smtClean="0">
                <a:solidFill>
                  <a:srgbClr val="C00000"/>
                </a:solidFill>
                <a:latin typeface="+mn-lt"/>
              </a:rPr>
              <a:t>kakvi su njihovi interesi i potrebe?</a:t>
            </a:r>
          </a:p>
          <a:p>
            <a:pPr eaLnBrk="0" hangingPunct="0">
              <a:buFontTx/>
              <a:buChar char="•"/>
              <a:defRPr/>
            </a:pPr>
            <a:r>
              <a:rPr lang="hr-HR" sz="2800" dirty="0" smtClean="0">
                <a:solidFill>
                  <a:srgbClr val="C00000"/>
                </a:solidFill>
                <a:latin typeface="+mn-lt"/>
              </a:rPr>
              <a:t>imaju li dovoljno stručnog znanja?</a:t>
            </a:r>
          </a:p>
          <a:p>
            <a:pPr eaLnBrk="0" hangingPunct="0">
              <a:buFontTx/>
              <a:buChar char="•"/>
              <a:defRPr/>
            </a:pPr>
            <a:r>
              <a:rPr lang="hr-HR" sz="2800" dirty="0" smtClean="0">
                <a:solidFill>
                  <a:srgbClr val="C00000"/>
                </a:solidFill>
                <a:latin typeface="+mn-lt"/>
              </a:rPr>
              <a:t>kakvo im je iskustvo u sastancima?</a:t>
            </a:r>
          </a:p>
          <a:p>
            <a:pPr eaLnBrk="0" hangingPunct="0">
              <a:buFontTx/>
              <a:buChar char="•"/>
              <a:defRPr/>
            </a:pPr>
            <a:r>
              <a:rPr lang="hr-HR" sz="2800" dirty="0" smtClean="0">
                <a:solidFill>
                  <a:srgbClr val="C00000"/>
                </a:solidFill>
                <a:latin typeface="+mn-lt"/>
              </a:rPr>
              <a:t>šta misle o problemu/ je li drugačije od vođe?</a:t>
            </a:r>
          </a:p>
          <a:p>
            <a:pPr eaLnBrk="0" hangingPunct="0">
              <a:buFontTx/>
              <a:buChar char="•"/>
              <a:defRPr/>
            </a:pPr>
            <a:r>
              <a:rPr lang="hr-HR" sz="2800" dirty="0" smtClean="0">
                <a:solidFill>
                  <a:srgbClr val="C00000"/>
                </a:solidFill>
                <a:latin typeface="+mn-lt"/>
              </a:rPr>
              <a:t>kako ih navesti da se zainteresuju za  problem?</a:t>
            </a:r>
          </a:p>
          <a:p>
            <a:pPr eaLnBrk="0" hangingPunct="0">
              <a:buFontTx/>
              <a:buChar char="•"/>
              <a:defRPr/>
            </a:pPr>
            <a:r>
              <a:rPr lang="hr-HR" sz="2800" dirty="0" smtClean="0">
                <a:solidFill>
                  <a:srgbClr val="C00000"/>
                </a:solidFill>
                <a:latin typeface="+mn-lt"/>
              </a:rPr>
              <a:t>govore li u svoje ili u ime neke grupe?</a:t>
            </a:r>
          </a:p>
          <a:p>
            <a:pPr eaLnBrk="0" hangingPunct="0">
              <a:buFontTx/>
              <a:buChar char="•"/>
              <a:defRPr/>
            </a:pPr>
            <a:r>
              <a:rPr lang="hr-HR" sz="2800" dirty="0" smtClean="0">
                <a:solidFill>
                  <a:srgbClr val="C00000"/>
                </a:solidFill>
                <a:latin typeface="+mn-lt"/>
              </a:rPr>
              <a:t>kako podstaći šutljive na djelovanje?</a:t>
            </a:r>
          </a:p>
          <a:p>
            <a:pPr eaLnBrk="0" hangingPunct="0">
              <a:buFontTx/>
              <a:buChar char="•"/>
              <a:defRPr/>
            </a:pPr>
            <a:r>
              <a:rPr lang="hr-HR" sz="2800" dirty="0" smtClean="0">
                <a:solidFill>
                  <a:srgbClr val="C00000"/>
                </a:solidFill>
                <a:latin typeface="+mn-lt"/>
              </a:rPr>
              <a:t>kako će glasati šutljiva većina?</a:t>
            </a:r>
          </a:p>
          <a:p>
            <a:pPr eaLnBrk="0" hangingPunct="0">
              <a:buFontTx/>
              <a:buChar char="•"/>
              <a:defRPr/>
            </a:pPr>
            <a:r>
              <a:rPr lang="hr-HR" sz="2800" dirty="0" smtClean="0">
                <a:solidFill>
                  <a:srgbClr val="C00000"/>
                </a:solidFill>
                <a:latin typeface="+mn-lt"/>
              </a:rPr>
              <a:t>kako izaći na kraj s “teškim” učesnicima?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077200" cy="91440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4000" dirty="0" smtClean="0"/>
              <a:t>Uloga </a:t>
            </a:r>
            <a:r>
              <a:rPr lang="hr-HR" sz="4000" dirty="0"/>
              <a:t>vođe sastanka: </a:t>
            </a:r>
            <a:br>
              <a:rPr lang="hr-HR" sz="4000" dirty="0"/>
            </a:br>
            <a:r>
              <a:rPr lang="hr-HR" sz="4000" dirty="0"/>
              <a:t>Stilovi vođenja sastanaka</a:t>
            </a:r>
            <a:endParaRPr lang="en-US" sz="4000" dirty="0"/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 </a:t>
            </a: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8FFCB1-1558-4292-8711-BD194B66439A}" type="slidenum">
              <a:rPr lang="en-US" smtClean="0"/>
              <a:pPr/>
              <a:t>32</a:t>
            </a:fld>
            <a:endParaRPr lang="en-US" dirty="0" smtClean="0"/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304800" y="1752600"/>
            <a:ext cx="7696200" cy="483209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hr-HR" sz="2800" b="1" dirty="0" smtClean="0">
                <a:latin typeface="+mn-lt"/>
              </a:rPr>
              <a:t>Diktatorski stil</a:t>
            </a:r>
            <a:endParaRPr lang="hr-HR" sz="2800" dirty="0" smtClean="0">
              <a:latin typeface="+mn-lt"/>
            </a:endParaRPr>
          </a:p>
          <a:p>
            <a:pPr eaLnBrk="0" hangingPunct="0">
              <a:defRPr/>
            </a:pPr>
            <a:endParaRPr lang="hr-HR" sz="2800" dirty="0" smtClean="0">
              <a:latin typeface="+mn-lt"/>
            </a:endParaRP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hr-HR" sz="2800" dirty="0" smtClean="0">
                <a:solidFill>
                  <a:srgbClr val="C00000"/>
                </a:solidFill>
                <a:latin typeface="+mn-lt"/>
              </a:rPr>
              <a:t>Vođa se ne obazire na učesnike;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hr-HR" sz="2800" dirty="0" smtClean="0">
                <a:solidFill>
                  <a:srgbClr val="C00000"/>
                </a:solidFill>
                <a:latin typeface="+mn-lt"/>
              </a:rPr>
              <a:t>Vođa je sugestivan; 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hr-HR" sz="2800" dirty="0" smtClean="0">
                <a:solidFill>
                  <a:srgbClr val="C00000"/>
                </a:solidFill>
                <a:latin typeface="+mn-lt"/>
              </a:rPr>
              <a:t>Učesnici se radije ne javljaju jer vjeruju da su rasprava i zaključak formalna stvar, unaprijed određeni;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hr-HR" sz="2800" dirty="0" smtClean="0">
                <a:solidFill>
                  <a:srgbClr val="C00000"/>
                </a:solidFill>
                <a:latin typeface="+mn-lt"/>
              </a:rPr>
              <a:t> Može biti prihvatljiv stil samo za informativne sastanke;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hr-HR" sz="2800" dirty="0" smtClean="0">
                <a:solidFill>
                  <a:srgbClr val="C00000"/>
                </a:solidFill>
                <a:latin typeface="+mn-lt"/>
              </a:rPr>
              <a:t>Neproduktivan je ukoliko učesnici trebaju sudjelovati u aktivnostima.</a:t>
            </a:r>
            <a:endParaRPr lang="hr-HR" sz="2800" b="1" dirty="0" smtClean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6" name="Picture 6" descr="j028403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600200"/>
            <a:ext cx="1223962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8077200" cy="99060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4000" dirty="0"/>
              <a:t>Uloga vođe sastanka: </a:t>
            </a:r>
            <a:br>
              <a:rPr lang="hr-HR" sz="4000" dirty="0"/>
            </a:br>
            <a:r>
              <a:rPr lang="hr-HR" sz="4000" dirty="0"/>
              <a:t>Stilovi vođenja sastanaka</a:t>
            </a:r>
            <a:endParaRPr lang="en-US" sz="4000" dirty="0"/>
          </a:p>
        </p:txBody>
      </p:sp>
      <p:sp>
        <p:nvSpPr>
          <p:cNvPr id="4505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 </a:t>
            </a:r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DC09579-4D74-4A13-A4F5-1A5F2B8D614C}" type="slidenum">
              <a:rPr lang="en-US" smtClean="0"/>
              <a:pPr/>
              <a:t>33</a:t>
            </a:fld>
            <a:endParaRPr lang="en-US" dirty="0" smtClean="0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304800" y="1752600"/>
            <a:ext cx="7696200" cy="483209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hr-HR" sz="2800" b="1" dirty="0" smtClean="0">
                <a:latin typeface="+mn-lt"/>
              </a:rPr>
              <a:t>Konfuzni stil</a:t>
            </a:r>
            <a:endParaRPr lang="hr-HR" sz="2800" dirty="0" smtClean="0">
              <a:latin typeface="+mn-lt"/>
            </a:endParaRPr>
          </a:p>
          <a:p>
            <a:pPr eaLnBrk="0" hangingPunct="0">
              <a:defRPr/>
            </a:pPr>
            <a:endParaRPr lang="hr-HR" sz="2800" dirty="0" smtClean="0">
              <a:latin typeface="+mn-lt"/>
            </a:endParaRP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hr-HR" sz="2800" dirty="0" smtClean="0">
                <a:solidFill>
                  <a:srgbClr val="C00000"/>
                </a:solidFill>
                <a:latin typeface="+mn-lt"/>
              </a:rPr>
              <a:t>Primjetan u neplaniranim sastancima, njime se gubi vrijeme;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hr-HR" sz="2800" dirty="0" smtClean="0">
                <a:solidFill>
                  <a:srgbClr val="C00000"/>
                </a:solidFill>
                <a:latin typeface="+mn-lt"/>
              </a:rPr>
              <a:t>Svako govori šta želi;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hr-HR" sz="2800" dirty="0" smtClean="0">
                <a:solidFill>
                  <a:srgbClr val="C00000"/>
                </a:solidFill>
                <a:latin typeface="+mn-lt"/>
              </a:rPr>
              <a:t>Najglasniji imaju glavnu riječ, ostali se povlače;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hr-HR" sz="2800" dirty="0" smtClean="0">
                <a:solidFill>
                  <a:srgbClr val="C00000"/>
                </a:solidFill>
                <a:latin typeface="+mn-lt"/>
              </a:rPr>
              <a:t>Problemi se ne rješavaju;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hr-HR" sz="2800" dirty="0" smtClean="0">
                <a:solidFill>
                  <a:srgbClr val="C00000"/>
                </a:solidFill>
                <a:latin typeface="+mn-lt"/>
              </a:rPr>
              <a:t>Rasprave su preduge; 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hr-HR" sz="2800" dirty="0" smtClean="0">
                <a:solidFill>
                  <a:srgbClr val="C00000"/>
                </a:solidFill>
                <a:latin typeface="+mn-lt"/>
              </a:rPr>
              <a:t>Donekle primjenjiv stil u manjim grupama ljudi približno jednakih sposobnosti i visokog stepena odgovornosti.</a:t>
            </a:r>
            <a:endParaRPr lang="hr-HR" sz="2800" b="1" dirty="0" smtClean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905000"/>
            <a:ext cx="12096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077200" cy="91440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4000" dirty="0"/>
              <a:t>Uloga vođe sastanka: </a:t>
            </a:r>
            <a:br>
              <a:rPr lang="hr-HR" sz="4000" dirty="0"/>
            </a:br>
            <a:r>
              <a:rPr lang="hr-HR" sz="4000" dirty="0"/>
              <a:t>Stilovi vođenja sastanaka</a:t>
            </a:r>
            <a:endParaRPr lang="en-US" sz="4000" dirty="0"/>
          </a:p>
        </p:txBody>
      </p:sp>
      <p:sp>
        <p:nvSpPr>
          <p:cNvPr id="4608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 </a:t>
            </a:r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20B2697-BFC3-42DD-98DD-BF14FB399AEA}" type="slidenum">
              <a:rPr lang="en-US" smtClean="0"/>
              <a:pPr/>
              <a:t>34</a:t>
            </a:fld>
            <a:endParaRPr lang="en-US" dirty="0" smtClean="0"/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304800" y="1752600"/>
            <a:ext cx="7772400" cy="452431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hr-HR" sz="3200" b="1" dirty="0" smtClean="0">
                <a:latin typeface="+mj-lt"/>
              </a:rPr>
              <a:t>Demokratski stil</a:t>
            </a:r>
            <a:endParaRPr lang="hr-HR" sz="3200" dirty="0" smtClean="0">
              <a:latin typeface="+mj-lt"/>
            </a:endParaRPr>
          </a:p>
          <a:p>
            <a:pPr eaLnBrk="0" hangingPunct="0">
              <a:defRPr/>
            </a:pPr>
            <a:endParaRPr lang="hr-HR" sz="3200" dirty="0" smtClean="0">
              <a:latin typeface="+mj-lt"/>
            </a:endParaRP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hr-HR" sz="3200" dirty="0" smtClean="0">
                <a:solidFill>
                  <a:srgbClr val="C00000"/>
                </a:solidFill>
                <a:latin typeface="+mj-lt"/>
              </a:rPr>
              <a:t>Radni materijal se blagovremeno dostavlja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hr-HR" sz="3200" dirty="0" smtClean="0">
                <a:solidFill>
                  <a:srgbClr val="C00000"/>
                </a:solidFill>
                <a:latin typeface="+mj-lt"/>
              </a:rPr>
              <a:t>Tema se na sastanku ukratko izloži, zatim se o temi demokratski raspravlja,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hr-HR" sz="3200" dirty="0" smtClean="0">
                <a:solidFill>
                  <a:srgbClr val="C00000"/>
                </a:solidFill>
                <a:latin typeface="+mj-lt"/>
              </a:rPr>
              <a:t>Svako ima pravo reći svoje mišljenje;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hr-HR" sz="3200" dirty="0" smtClean="0">
                <a:solidFill>
                  <a:srgbClr val="C00000"/>
                </a:solidFill>
                <a:latin typeface="+mj-lt"/>
              </a:rPr>
              <a:t>Dominira snaga argumenata, vođa je prvi među jednakima, odluke su izraz volje većine.</a:t>
            </a:r>
          </a:p>
        </p:txBody>
      </p:sp>
      <p:pic>
        <p:nvPicPr>
          <p:cNvPr id="6" name="Picture 7" descr="j03517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447800"/>
            <a:ext cx="133985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077200" cy="7620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4000" dirty="0"/>
              <a:t>Neproduktivni sastanci - Znakovi:</a:t>
            </a:r>
            <a:endParaRPr lang="en-US" sz="4000" dirty="0"/>
          </a:p>
        </p:txBody>
      </p:sp>
      <p:sp>
        <p:nvSpPr>
          <p:cNvPr id="5017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 </a:t>
            </a:r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0FF6C2-9E1E-470B-9DF7-87807FB87CFA}" type="slidenum">
              <a:rPr lang="en-US" smtClean="0"/>
              <a:pPr/>
              <a:t>35</a:t>
            </a:fld>
            <a:endParaRPr lang="en-US" dirty="0" smtClean="0"/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304800" y="1752600"/>
            <a:ext cx="8458200" cy="452431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108585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65735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222885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80035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32575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7147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1719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6291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FontTx/>
              <a:buChar char="•"/>
              <a:defRPr/>
            </a:pPr>
            <a:r>
              <a:rPr lang="hr-HR" sz="3200" dirty="0" smtClean="0">
                <a:solidFill>
                  <a:schemeClr val="accent2"/>
                </a:solidFill>
                <a:latin typeface="+mn-lt"/>
              </a:rPr>
              <a:t>članovi kasne na dogovore</a:t>
            </a:r>
          </a:p>
          <a:p>
            <a:pPr eaLnBrk="0" hangingPunct="0">
              <a:buFontTx/>
              <a:buChar char="•"/>
              <a:defRPr/>
            </a:pPr>
            <a:r>
              <a:rPr lang="hr-HR" sz="3200" dirty="0" smtClean="0">
                <a:solidFill>
                  <a:schemeClr val="accent2"/>
                </a:solidFill>
                <a:latin typeface="+mn-lt"/>
              </a:rPr>
              <a:t>sastanci predugo traju</a:t>
            </a:r>
          </a:p>
          <a:p>
            <a:pPr eaLnBrk="0" hangingPunct="0">
              <a:buFontTx/>
              <a:buChar char="•"/>
              <a:defRPr/>
            </a:pPr>
            <a:r>
              <a:rPr lang="hr-HR" sz="3200" dirty="0" smtClean="0">
                <a:solidFill>
                  <a:schemeClr val="accent2"/>
                </a:solidFill>
                <a:latin typeface="+mn-lt"/>
              </a:rPr>
              <a:t>sastanci su dosadni</a:t>
            </a:r>
          </a:p>
          <a:p>
            <a:pPr eaLnBrk="0" hangingPunct="0">
              <a:buFontTx/>
              <a:buChar char="•"/>
              <a:defRPr/>
            </a:pPr>
            <a:r>
              <a:rPr lang="hr-HR" sz="3200" dirty="0" smtClean="0">
                <a:solidFill>
                  <a:schemeClr val="accent2"/>
                </a:solidFill>
                <a:latin typeface="+mn-lt"/>
              </a:rPr>
              <a:t>prisutni ne doprinose mnogo raspravi</a:t>
            </a:r>
          </a:p>
          <a:p>
            <a:pPr eaLnBrk="0" hangingPunct="0">
              <a:buFontTx/>
              <a:buChar char="•"/>
              <a:defRPr/>
            </a:pPr>
            <a:r>
              <a:rPr lang="hr-HR" sz="3200" dirty="0" smtClean="0">
                <a:solidFill>
                  <a:schemeClr val="accent2"/>
                </a:solidFill>
                <a:latin typeface="+mn-lt"/>
              </a:rPr>
              <a:t>predugo se zadržava na jednoj tački dnevnog  reda, a ona se brza kroz sve ostale</a:t>
            </a:r>
          </a:p>
          <a:p>
            <a:pPr eaLnBrk="0" hangingPunct="0">
              <a:buFontTx/>
              <a:buChar char="•"/>
              <a:defRPr/>
            </a:pPr>
            <a:r>
              <a:rPr lang="hr-HR" sz="3200" dirty="0" smtClean="0">
                <a:solidFill>
                  <a:schemeClr val="accent2"/>
                </a:solidFill>
                <a:latin typeface="+mn-lt"/>
              </a:rPr>
              <a:t>članovi se osjećaju ljutito, frustrirano, iscrpljeno, bez ideja i imaju osjećaj gubljenja vremena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title"/>
          </p:nvPr>
        </p:nvSpPr>
        <p:spPr>
          <a:xfrm>
            <a:off x="284480" y="609600"/>
            <a:ext cx="7792720" cy="7620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4000" dirty="0"/>
              <a:t>Neproduktivni sastanci – Znakovi:</a:t>
            </a:r>
            <a:endParaRPr lang="en-US" sz="4000" dirty="0"/>
          </a:p>
        </p:txBody>
      </p:sp>
      <p:sp>
        <p:nvSpPr>
          <p:cNvPr id="5120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 </a:t>
            </a:r>
          </a:p>
        </p:txBody>
      </p:sp>
      <p:sp>
        <p:nvSpPr>
          <p:cNvPr id="5120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2DE40A7-FDE8-4326-ABC4-0BC9F6892A1D}" type="slidenum">
              <a:rPr lang="en-US" smtClean="0"/>
              <a:pPr/>
              <a:t>36</a:t>
            </a:fld>
            <a:endParaRPr lang="en-US" dirty="0" smtClean="0"/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304800" y="1349375"/>
            <a:ext cx="7924800" cy="50165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FontTx/>
              <a:buChar char="•"/>
              <a:defRPr/>
            </a:pPr>
            <a:r>
              <a:rPr lang="hr-HR" sz="3200" dirty="0" smtClean="0">
                <a:solidFill>
                  <a:schemeClr val="accent2"/>
                </a:solidFill>
                <a:latin typeface="+mj-lt"/>
              </a:rPr>
              <a:t>članovi koji su trebali doći se ne pojave (bez izvinjenja ili je jasno da su ista izmišljena)</a:t>
            </a:r>
          </a:p>
          <a:p>
            <a:pPr eaLnBrk="0" hangingPunct="0">
              <a:buFontTx/>
              <a:buChar char="•"/>
              <a:defRPr/>
            </a:pPr>
            <a:r>
              <a:rPr lang="hr-HR" sz="3200" dirty="0" smtClean="0">
                <a:solidFill>
                  <a:schemeClr val="accent2"/>
                </a:solidFill>
                <a:latin typeface="+mj-lt"/>
              </a:rPr>
              <a:t>jedno ili dvoje ljudi dominira cijelim sastankom</a:t>
            </a:r>
          </a:p>
          <a:p>
            <a:pPr eaLnBrk="0" hangingPunct="0">
              <a:buFontTx/>
              <a:buChar char="•"/>
              <a:defRPr/>
            </a:pPr>
            <a:r>
              <a:rPr lang="hr-HR" sz="3200" dirty="0" smtClean="0">
                <a:solidFill>
                  <a:schemeClr val="accent2"/>
                </a:solidFill>
                <a:latin typeface="+mj-lt"/>
              </a:rPr>
              <a:t>sastanci se koriste kao forum na kojem se skupljaju „lični bodovi“ kod šefa</a:t>
            </a:r>
          </a:p>
          <a:p>
            <a:pPr eaLnBrk="0" hangingPunct="0">
              <a:buFontTx/>
              <a:buChar char="•"/>
              <a:defRPr/>
            </a:pPr>
            <a:r>
              <a:rPr lang="hr-HR" sz="3200" dirty="0" smtClean="0">
                <a:solidFill>
                  <a:schemeClr val="accent2"/>
                </a:solidFill>
                <a:latin typeface="+mj-lt"/>
              </a:rPr>
              <a:t>odluke se ne donose ili su nametnute od vođe nakon što rasprava nije urodila zaključkom</a:t>
            </a:r>
          </a:p>
          <a:p>
            <a:pPr eaLnBrk="0" hangingPunct="0">
              <a:buFontTx/>
              <a:buChar char="•"/>
              <a:defRPr/>
            </a:pPr>
            <a:r>
              <a:rPr lang="hr-HR" sz="3200" dirty="0" smtClean="0">
                <a:solidFill>
                  <a:schemeClr val="accent2"/>
                </a:solidFill>
                <a:latin typeface="+mj-lt"/>
              </a:rPr>
              <a:t>učesnici ne slušaju što se govori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467600" cy="7620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4000" dirty="0"/>
              <a:t>Neproduktivni sastanci – Uzroci:</a:t>
            </a:r>
            <a:endParaRPr lang="en-US" sz="4000" dirty="0"/>
          </a:p>
        </p:txBody>
      </p:sp>
      <p:sp>
        <p:nvSpPr>
          <p:cNvPr id="5222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 </a:t>
            </a:r>
          </a:p>
        </p:txBody>
      </p:sp>
      <p:sp>
        <p:nvSpPr>
          <p:cNvPr id="5222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A3DE40-0BFD-4451-A774-9BEC07BCD0E3}" type="slidenum">
              <a:rPr lang="en-US" smtClean="0"/>
              <a:pPr/>
              <a:t>37</a:t>
            </a:fld>
            <a:endParaRPr lang="en-US" dirty="0" smtClean="0"/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228600" y="1911350"/>
            <a:ext cx="7848600" cy="4032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285750" indent="-285750">
              <a:tabLst>
                <a:tab pos="3429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971550" indent="-457200">
              <a:tabLst>
                <a:tab pos="3429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543050" indent="-457200">
              <a:tabLst>
                <a:tab pos="3429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2114550" indent="-457200">
              <a:tabLst>
                <a:tab pos="3429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686050" indent="-457200">
              <a:tabLst>
                <a:tab pos="3429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3143250" indent="-457200"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600450" indent="-457200"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4057650" indent="-457200"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514850" indent="-457200"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hr-HR" sz="3200" dirty="0" smtClean="0">
                <a:solidFill>
                  <a:schemeClr val="tx2"/>
                </a:solidFill>
                <a:latin typeface="+mn-lt"/>
              </a:rPr>
              <a:t>Loša priprema sastanka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hr-HR" sz="3200" dirty="0" smtClean="0">
                <a:solidFill>
                  <a:schemeClr val="accent2"/>
                </a:solidFill>
                <a:latin typeface="+mn-lt"/>
              </a:rPr>
              <a:t>tehnička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hr-HR" sz="3200" dirty="0" smtClean="0">
                <a:solidFill>
                  <a:schemeClr val="accent2"/>
                </a:solidFill>
                <a:latin typeface="+mn-lt"/>
              </a:rPr>
              <a:t>stručna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hr-HR" sz="3200" dirty="0" smtClean="0">
                <a:solidFill>
                  <a:schemeClr val="accent2"/>
                </a:solidFill>
                <a:latin typeface="+mn-lt"/>
              </a:rPr>
              <a:t>sadržajna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hr-HR" sz="3200" dirty="0" smtClean="0">
                <a:solidFill>
                  <a:schemeClr val="accent2"/>
                </a:solidFill>
                <a:latin typeface="+mn-lt"/>
              </a:rPr>
              <a:t>neblagovremeno upoznavanje učesnika s temom sastanka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hr-HR" sz="3200" dirty="0" smtClean="0">
                <a:solidFill>
                  <a:schemeClr val="accent2"/>
                </a:solidFill>
                <a:latin typeface="+mn-lt"/>
              </a:rPr>
              <a:t>preopširan dnevni red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hr-HR" sz="3200" dirty="0" smtClean="0">
                <a:solidFill>
                  <a:schemeClr val="accent2"/>
                </a:solidFill>
                <a:latin typeface="+mn-lt"/>
              </a:rPr>
              <a:t>smanjena pažnja zbog okolnosti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391400" cy="7620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4000" dirty="0"/>
              <a:t>Neproduktivni sastanci – Uzroci:</a:t>
            </a:r>
            <a:endParaRPr lang="en-US" sz="4000" dirty="0"/>
          </a:p>
        </p:txBody>
      </p:sp>
      <p:sp>
        <p:nvSpPr>
          <p:cNvPr id="5325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 </a:t>
            </a:r>
          </a:p>
        </p:txBody>
      </p:sp>
      <p:sp>
        <p:nvSpPr>
          <p:cNvPr id="5325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76A492F-87AA-406D-8177-7E5BA74E0195}" type="slidenum">
              <a:rPr lang="en-US" smtClean="0"/>
              <a:pPr/>
              <a:t>38</a:t>
            </a:fld>
            <a:endParaRPr lang="en-US" dirty="0" smtClean="0"/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304800" y="1752600"/>
            <a:ext cx="8458200" cy="30469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hr-HR" sz="3200" dirty="0" smtClean="0">
                <a:solidFill>
                  <a:schemeClr val="tx2"/>
                </a:solidFill>
                <a:latin typeface="+mj-lt"/>
              </a:rPr>
              <a:t>Slabo izlaganje cilja i teme sastanka</a:t>
            </a:r>
          </a:p>
          <a:p>
            <a:pPr eaLnBrk="0" hangingPunct="0">
              <a:defRPr/>
            </a:pPr>
            <a:endParaRPr lang="hr-HR" sz="3200" dirty="0" smtClean="0">
              <a:solidFill>
                <a:srgbClr val="CB7839"/>
              </a:solidFill>
              <a:latin typeface="+mj-lt"/>
            </a:endParaRP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hr-HR" sz="3200" dirty="0" smtClean="0">
                <a:solidFill>
                  <a:schemeClr val="accent2"/>
                </a:solidFill>
                <a:latin typeface="+mj-lt"/>
              </a:rPr>
              <a:t>čitanje teza       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hr-HR" sz="3200" dirty="0" smtClean="0">
                <a:solidFill>
                  <a:schemeClr val="accent2"/>
                </a:solidFill>
                <a:latin typeface="+mj-lt"/>
              </a:rPr>
              <a:t>preopširne teze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hr-HR" sz="3200" dirty="0" smtClean="0">
                <a:solidFill>
                  <a:schemeClr val="accent2"/>
                </a:solidFill>
                <a:latin typeface="+mj-lt"/>
              </a:rPr>
              <a:t>čitanje izlaganja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hr-HR" sz="3200" dirty="0" smtClean="0">
                <a:solidFill>
                  <a:schemeClr val="accent2"/>
                </a:solidFill>
                <a:latin typeface="+mj-lt"/>
              </a:rPr>
              <a:t>slabo izražavanje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391400" cy="7620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4000" dirty="0"/>
              <a:t>Neproduktivni</a:t>
            </a:r>
            <a:r>
              <a:rPr lang="hr-HR" sz="4000" dirty="0">
                <a:solidFill>
                  <a:srgbClr val="2F5B30"/>
                </a:solidFill>
              </a:rPr>
              <a:t> </a:t>
            </a:r>
            <a:r>
              <a:rPr lang="hr-HR" sz="4000" dirty="0"/>
              <a:t>sastanci – Uzroci:</a:t>
            </a:r>
            <a:endParaRPr lang="en-US" sz="4000" dirty="0"/>
          </a:p>
        </p:txBody>
      </p:sp>
      <p:sp>
        <p:nvSpPr>
          <p:cNvPr id="5427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 </a:t>
            </a:r>
          </a:p>
        </p:txBody>
      </p:sp>
      <p:sp>
        <p:nvSpPr>
          <p:cNvPr id="5427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9A0011-0B6C-42E4-BD5D-9B3855AE65BE}" type="slidenum">
              <a:rPr lang="en-US" smtClean="0"/>
              <a:pPr/>
              <a:t>39</a:t>
            </a:fld>
            <a:endParaRPr lang="en-US" dirty="0" smtClean="0"/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304800" y="1752600"/>
            <a:ext cx="8458200" cy="35394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hr-HR" sz="3200" dirty="0" smtClean="0">
                <a:solidFill>
                  <a:schemeClr val="tx2"/>
                </a:solidFill>
                <a:latin typeface="Times New Roman" pitchFamily="18" charset="0"/>
              </a:rPr>
              <a:t>Loše vođena diskusija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hr-HR" sz="3200" dirty="0" smtClean="0">
                <a:solidFill>
                  <a:schemeClr val="accent2"/>
                </a:solidFill>
                <a:latin typeface="Times New Roman" pitchFamily="18" charset="0"/>
              </a:rPr>
              <a:t>vođa gubi konce, diskutanti ne  diskutuju u vidu rješenja, niti argumentirano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hr-HR" sz="3200" dirty="0" smtClean="0">
                <a:solidFill>
                  <a:schemeClr val="accent2"/>
                </a:solidFill>
                <a:latin typeface="Times New Roman" pitchFamily="18" charset="0"/>
              </a:rPr>
              <a:t>ne razjašnjavaju se alternativna rješenja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hr-HR" sz="3200" dirty="0" smtClean="0">
                <a:solidFill>
                  <a:schemeClr val="accent2"/>
                </a:solidFill>
                <a:latin typeface="Times New Roman" pitchFamily="18" charset="0"/>
              </a:rPr>
              <a:t>udaljavanje od teme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hr-HR" sz="3200" dirty="0" smtClean="0">
                <a:solidFill>
                  <a:schemeClr val="accent2"/>
                </a:solidFill>
                <a:latin typeface="Times New Roman" pitchFamily="18" charset="0"/>
              </a:rPr>
              <a:t>ne vlada demokratska nego uvredljiva ili  autoritarna atmosfera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077200" cy="762000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>
                <a:solidFill>
                  <a:srgbClr val="2F5B30"/>
                </a:solidFill>
              </a:rPr>
              <a:t>Sastanci - </a:t>
            </a:r>
            <a:r>
              <a:rPr lang="hr-HR" sz="3200" i="1" dirty="0">
                <a:solidFill>
                  <a:srgbClr val="2F5B30"/>
                </a:solidFill>
              </a:rPr>
              <a:t>Vježba</a:t>
            </a:r>
            <a:endParaRPr lang="en-US" sz="3200" i="1" dirty="0">
              <a:solidFill>
                <a:srgbClr val="2F5B30"/>
              </a:solidFill>
            </a:endParaRPr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 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EC99B7-0EC3-4AAA-953E-A58ADEFD375C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304800" y="1905000"/>
            <a:ext cx="845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hr-HR" sz="3200"/>
          </a:p>
        </p:txBody>
      </p:sp>
      <p:sp>
        <p:nvSpPr>
          <p:cNvPr id="102406" name="Rectangle 6"/>
          <p:cNvSpPr>
            <a:spLocks noChangeArrowheads="1"/>
          </p:cNvSpPr>
          <p:nvPr/>
        </p:nvSpPr>
        <p:spPr bwMode="auto">
          <a:xfrm>
            <a:off x="539750" y="1773238"/>
            <a:ext cx="8001000" cy="426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hlink"/>
              </a:buClr>
              <a:buSzPct val="105000"/>
              <a:buFontTx/>
              <a:buChar char="•"/>
              <a:defRPr/>
            </a:pPr>
            <a:endParaRPr lang="sl-SI" sz="3200" dirty="0">
              <a:solidFill>
                <a:srgbClr val="C00000"/>
              </a:solidFill>
            </a:endParaRPr>
          </a:p>
          <a:p>
            <a:pPr marL="742950" lvl="1" indent="-285750" algn="ctr">
              <a:spcBef>
                <a:spcPct val="20000"/>
              </a:spcBef>
              <a:buClr>
                <a:schemeClr val="hlink"/>
              </a:buClr>
              <a:buSzPct val="105000"/>
              <a:buFontTx/>
              <a:buChar char="•"/>
              <a:defRPr/>
            </a:pPr>
            <a:r>
              <a:rPr lang="sl-SI" sz="3200" dirty="0" smtClean="0">
                <a:solidFill>
                  <a:srgbClr val="C00000"/>
                </a:solidFill>
              </a:rPr>
              <a:t> Navedite koji su najčešći problemi na sastancima koje vodite ili u kojima učestvujete?</a:t>
            </a:r>
            <a:endParaRPr lang="sl-SI" sz="3200" dirty="0">
              <a:solidFill>
                <a:srgbClr val="C00000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SzPct val="105000"/>
              <a:defRPr/>
            </a:pPr>
            <a:endParaRPr lang="sl-SI" sz="3200" dirty="0">
              <a:solidFill>
                <a:srgbClr val="C00000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SzPct val="105000"/>
              <a:defRPr/>
            </a:pPr>
            <a:endParaRPr lang="sl-SI" sz="2800" dirty="0">
              <a:solidFill>
                <a:srgbClr val="C00000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SzPct val="105000"/>
              <a:defRPr/>
            </a:pP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7" name="Picture 7" descr="bd2020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4076700"/>
            <a:ext cx="2897188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391400" cy="7620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4000" dirty="0"/>
              <a:t>Neproduktivni sastanci – Uzroci:</a:t>
            </a:r>
            <a:endParaRPr lang="en-US" sz="4000" dirty="0"/>
          </a:p>
        </p:txBody>
      </p:sp>
      <p:sp>
        <p:nvSpPr>
          <p:cNvPr id="5529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 </a:t>
            </a:r>
          </a:p>
        </p:txBody>
      </p:sp>
      <p:sp>
        <p:nvSpPr>
          <p:cNvPr id="5530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B11909-43FC-4E49-AC2F-0525598DEE68}" type="slidenum">
              <a:rPr lang="en-US" smtClean="0"/>
              <a:pPr/>
              <a:t>40</a:t>
            </a:fld>
            <a:endParaRPr lang="en-US" dirty="0" smtClean="0"/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304800" y="1752600"/>
            <a:ext cx="8458200" cy="15696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Font typeface="Arial" pitchFamily="34" charset="0"/>
              <a:buChar char="•"/>
              <a:defRPr/>
            </a:pPr>
            <a:r>
              <a:rPr lang="hr-HR" sz="3200" dirty="0" smtClean="0">
                <a:solidFill>
                  <a:schemeClr val="accent2"/>
                </a:solidFill>
                <a:latin typeface="+mj-lt"/>
              </a:rPr>
              <a:t>nisu definisane odgovornosti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hr-HR" sz="3200" dirty="0" smtClean="0">
                <a:solidFill>
                  <a:schemeClr val="accent2"/>
                </a:solidFill>
                <a:latin typeface="+mj-lt"/>
              </a:rPr>
              <a:t>nisu precizirani izvršioci, tačni zadaci, rokovi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hr-HR" sz="3200" dirty="0" smtClean="0">
                <a:solidFill>
                  <a:schemeClr val="accent2"/>
                </a:solidFill>
                <a:latin typeface="+mj-lt"/>
              </a:rPr>
              <a:t>nisu određeni kontrolni mehanizmi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10600" cy="99060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4000" dirty="0"/>
              <a:t>Neproduktivni sastanci - </a:t>
            </a:r>
            <a:br>
              <a:rPr lang="hr-HR" sz="4000" dirty="0"/>
            </a:br>
            <a:r>
              <a:rPr lang="hr-HR" sz="4000" dirty="0"/>
              <a:t>Kako ih popraviti?</a:t>
            </a:r>
            <a:endParaRPr lang="en-US" sz="4000" dirty="0"/>
          </a:p>
        </p:txBody>
      </p:sp>
      <p:sp>
        <p:nvSpPr>
          <p:cNvPr id="5632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 </a:t>
            </a:r>
          </a:p>
        </p:txBody>
      </p:sp>
      <p:sp>
        <p:nvSpPr>
          <p:cNvPr id="563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B193EDB-6EAD-418B-8763-1704B9A57B77}" type="slidenum">
              <a:rPr lang="en-US" smtClean="0"/>
              <a:pPr/>
              <a:t>41</a:t>
            </a:fld>
            <a:endParaRPr lang="en-US" dirty="0" smtClean="0"/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304800" y="1752600"/>
            <a:ext cx="8153400" cy="397031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97155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54305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211455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68605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31432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6004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0576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5148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endParaRPr lang="hr-HR" sz="2800" dirty="0" smtClean="0">
              <a:solidFill>
                <a:srgbClr val="C00000"/>
              </a:solidFill>
              <a:latin typeface="+mj-lt"/>
            </a:endParaRP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hr-HR" sz="2800" dirty="0" smtClean="0">
                <a:solidFill>
                  <a:srgbClr val="C00000"/>
                </a:solidFill>
                <a:latin typeface="+mj-lt"/>
              </a:rPr>
              <a:t>prethodno se utvrdi i podijeli Dnevni red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hr-HR" sz="2800" dirty="0" smtClean="0">
                <a:solidFill>
                  <a:srgbClr val="C00000"/>
                </a:solidFill>
                <a:latin typeface="+mj-lt"/>
              </a:rPr>
              <a:t>sastanci počinju i završavaju na vrijeme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hr-HR" sz="2800" dirty="0" smtClean="0">
                <a:solidFill>
                  <a:srgbClr val="C00000"/>
                </a:solidFill>
                <a:latin typeface="+mj-lt"/>
              </a:rPr>
              <a:t>vođenje sastanka se dobro pripremi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hr-HR" sz="2800" dirty="0" smtClean="0">
                <a:solidFill>
                  <a:srgbClr val="C00000"/>
                </a:solidFill>
                <a:latin typeface="+mj-lt"/>
              </a:rPr>
              <a:t>formulišu se jasni zaključci o akcijama i   kriterijima provjere njihovog ostvarivanja na slijedećem sastanku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hr-HR" sz="2800" dirty="0" smtClean="0">
                <a:solidFill>
                  <a:srgbClr val="C00000"/>
                </a:solidFill>
                <a:latin typeface="+mj-lt"/>
              </a:rPr>
              <a:t>posljednjih 10 minuta se posveti sumiranju sastanka i pojašnjavanju dogovora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077200" cy="91440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3600" dirty="0">
                <a:latin typeface="Arial" charset="0"/>
              </a:rPr>
              <a:t>	</a:t>
            </a:r>
            <a:r>
              <a:rPr lang="hr-HR" sz="4000" dirty="0"/>
              <a:t>Neproduktivni sastanci - </a:t>
            </a:r>
            <a:br>
              <a:rPr lang="hr-HR" sz="4000" dirty="0"/>
            </a:br>
            <a:r>
              <a:rPr lang="hr-HR" sz="4000" dirty="0"/>
              <a:t>Kako ih popraviti?</a:t>
            </a:r>
            <a:endParaRPr lang="en-US" sz="4000" dirty="0"/>
          </a:p>
        </p:txBody>
      </p:sp>
      <p:sp>
        <p:nvSpPr>
          <p:cNvPr id="5734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 </a:t>
            </a:r>
          </a:p>
        </p:txBody>
      </p:sp>
      <p:sp>
        <p:nvSpPr>
          <p:cNvPr id="5734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0AA891-BA37-4D7F-97CE-5224A5C14BBA}" type="slidenum">
              <a:rPr lang="en-US" smtClean="0"/>
              <a:pPr/>
              <a:t>42</a:t>
            </a:fld>
            <a:endParaRPr lang="en-US" dirty="0" smtClean="0"/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838200" y="2251075"/>
            <a:ext cx="7391400" cy="3540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Font typeface="Arial" pitchFamily="34" charset="0"/>
              <a:buChar char="•"/>
              <a:defRPr/>
            </a:pPr>
            <a:endParaRPr lang="hr-HR" sz="3200" dirty="0" smtClean="0">
              <a:solidFill>
                <a:schemeClr val="accent2"/>
              </a:solidFill>
              <a:latin typeface="+mn-lt"/>
            </a:endParaRP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hr-HR" sz="3200" dirty="0" smtClean="0">
                <a:solidFill>
                  <a:schemeClr val="accent2"/>
                </a:solidFill>
                <a:latin typeface="+mn-lt"/>
              </a:rPr>
              <a:t>uvođenje procesa rješavanja problema kao sastavnog dijela donošenja odluka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hr-HR" sz="3200" dirty="0" smtClean="0">
                <a:solidFill>
                  <a:schemeClr val="accent2"/>
                </a:solidFill>
                <a:latin typeface="+mn-lt"/>
              </a:rPr>
              <a:t>posvetiti vrijeme „procesnim pitanjima“, tj. opažati kako grupa radi, kako se članovi osjećaju u grupi, kakvi su njihovi međusobni odnosi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077200" cy="91440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4000" dirty="0">
                <a:latin typeface="Arial" charset="0"/>
              </a:rPr>
              <a:t>	</a:t>
            </a:r>
            <a:r>
              <a:rPr lang="hr-HR" sz="4000" dirty="0"/>
              <a:t>Neproduktivni sastanci - </a:t>
            </a:r>
            <a:br>
              <a:rPr lang="hr-HR" sz="4000" dirty="0"/>
            </a:br>
            <a:r>
              <a:rPr lang="hr-HR" sz="4000" dirty="0"/>
              <a:t>Kako ih popraviti?</a:t>
            </a:r>
            <a:endParaRPr lang="en-US" sz="4000" dirty="0"/>
          </a:p>
        </p:txBody>
      </p:sp>
      <p:sp>
        <p:nvSpPr>
          <p:cNvPr id="5837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 </a:t>
            </a:r>
          </a:p>
        </p:txBody>
      </p:sp>
      <p:sp>
        <p:nvSpPr>
          <p:cNvPr id="5837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09A2820-9D15-4552-A85F-9079AEFFD8CA}" type="slidenum">
              <a:rPr lang="en-US" smtClean="0"/>
              <a:pPr/>
              <a:t>43</a:t>
            </a:fld>
            <a:endParaRPr lang="en-US" dirty="0" smtClean="0"/>
          </a:p>
        </p:txBody>
      </p:sp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304800" y="1752600"/>
            <a:ext cx="8458200" cy="35394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endParaRPr lang="hr-HR" sz="3200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eaLnBrk="0" hangingPunct="0">
              <a:buFont typeface="Wingdings" pitchFamily="2" charset="2"/>
              <a:buChar char="§"/>
              <a:defRPr/>
            </a:pPr>
            <a:r>
              <a:rPr lang="hr-HR" sz="3200" dirty="0" smtClean="0">
                <a:solidFill>
                  <a:schemeClr val="accent2"/>
                </a:solidFill>
                <a:latin typeface="Times New Roman" pitchFamily="18" charset="0"/>
              </a:rPr>
              <a:t>uvođenje procesa rješavanja problema kao sastavnog dijela donošenja odluka</a:t>
            </a:r>
          </a:p>
          <a:p>
            <a:pPr eaLnBrk="0" hangingPunct="0">
              <a:buFont typeface="Wingdings" pitchFamily="2" charset="2"/>
              <a:buChar char="§"/>
              <a:defRPr/>
            </a:pPr>
            <a:r>
              <a:rPr lang="hr-HR" sz="3200" dirty="0" smtClean="0">
                <a:solidFill>
                  <a:schemeClr val="accent2"/>
                </a:solidFill>
                <a:latin typeface="Times New Roman" pitchFamily="18" charset="0"/>
              </a:rPr>
              <a:t>posvetiti vrijeme „procesnim pitanjima“, tj. opažati kako grupa radi, kako se članovi osjećaju u grupi, kakvi su njihovi međusobni odnosi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hr-HR" dirty="0" smtClean="0"/>
              <a:t>Zlatna pravila vođenja sastanaka- 10 zapovjedi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hr-HR" dirty="0" smtClean="0"/>
              <a:t>Uvijek znaj koliko je sati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hr-HR" dirty="0" smtClean="0"/>
              <a:t>Ne gubi iz vida glavne razloge sastanka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hr-HR" dirty="0" smtClean="0"/>
              <a:t>Ne održavaj sastanke izvan radnog vremena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hr-HR" dirty="0" smtClean="0"/>
              <a:t>Hvali javno, kritiziraj u 4 oka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hr-HR" smtClean="0"/>
              <a:t>Ne koristi pritisak grupe na brzo donošenje odluka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hr-HR" dirty="0" smtClean="0"/>
              <a:t>Zlatna pravila vođenja sastanaka- 10 zapovjedi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r-HR" dirty="0" smtClean="0"/>
              <a:t>6. Ne koristi sastanke za uništavanje tuđih karijera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r-HR" dirty="0" smtClean="0"/>
              <a:t>7. Privatno i poslovno moraju biti odvojeni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r-HR" dirty="0" smtClean="0"/>
              <a:t>8. Demokratija, a ne monarhija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r-HR" dirty="0" smtClean="0"/>
              <a:t>9. Dnevni red prije sastanka podijeli sudionicima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r-HR" dirty="0" smtClean="0"/>
              <a:t>10. Prekini redovite sastanke, ako nemaju svrhu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4FD80B8-65AD-4CCC-9405-0119C3A2E352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eaLnBrk="1" hangingPunct="1"/>
            <a:r>
              <a:rPr lang="sr-Latn-CS" dirty="0" smtClean="0">
                <a:ea typeface="ＭＳ Ｐゴシック" pitchFamily="34" charset="-128"/>
              </a:rPr>
              <a:t>Karakterisitke lošeg sastanka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57338"/>
            <a:ext cx="8207375" cy="4995862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83%  --  </a:t>
            </a:r>
            <a:r>
              <a:rPr lang="sr-Latn-CS" dirty="0" smtClean="0">
                <a:ea typeface="ＭＳ Ｐゴシック" pitchFamily="34" charset="-128"/>
              </a:rPr>
              <a:t>Skretanje sa teme (dnevnog reda)</a:t>
            </a: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77%  --  </a:t>
            </a:r>
            <a:r>
              <a:rPr lang="sr-Latn-CS" dirty="0" smtClean="0">
                <a:ea typeface="ＭＳ Ｐゴシック" pitchFamily="34" charset="-128"/>
              </a:rPr>
              <a:t>Slaba priprema</a:t>
            </a: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74%  --  </a:t>
            </a:r>
            <a:r>
              <a:rPr lang="sr-Latn-CS" dirty="0" smtClean="0">
                <a:ea typeface="ＭＳ Ｐゴシック" pitchFamily="34" charset="-128"/>
              </a:rPr>
              <a:t>Upitna efektivnost</a:t>
            </a: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68%  --  </a:t>
            </a:r>
            <a:r>
              <a:rPr lang="sr-Latn-CS" dirty="0" smtClean="0">
                <a:ea typeface="ＭＳ Ｐゴシック" pitchFamily="34" charset="-128"/>
              </a:rPr>
              <a:t>Nedovoljna empatija (slušanje)</a:t>
            </a: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62%  --  </a:t>
            </a:r>
            <a:r>
              <a:rPr lang="sr-Latn-CS" dirty="0" smtClean="0">
                <a:ea typeface="ＭＳ Ｐゴシック" pitchFamily="34" charset="-128"/>
              </a:rPr>
              <a:t>Opstrukcija od strane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sr-Latn-CS" dirty="0" smtClean="0">
                <a:ea typeface="ＭＳ Ｐゴシック" pitchFamily="34" charset="-128"/>
              </a:rPr>
              <a:t>učesnika</a:t>
            </a: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60%  --  </a:t>
            </a:r>
            <a:r>
              <a:rPr lang="sr-Latn-CS" dirty="0" smtClean="0">
                <a:ea typeface="ＭＳ Ｐゴシック" pitchFamily="34" charset="-128"/>
              </a:rPr>
              <a:t>Dužina</a:t>
            </a: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51%  --  </a:t>
            </a:r>
            <a:r>
              <a:rPr lang="sr-Latn-CS" dirty="0" smtClean="0">
                <a:ea typeface="ＭＳ Ｐゴシック" pitchFamily="34" charset="-128"/>
              </a:rPr>
              <a:t>Odsustvo učesnika</a:t>
            </a:r>
            <a:endParaRPr lang="en-US" dirty="0" smtClean="0"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r>
              <a:rPr lang="en-US" sz="1400" dirty="0" smtClean="0">
                <a:latin typeface="Comic Sans MS" pitchFamily="66" charset="0"/>
                <a:ea typeface="ＭＳ Ｐゴシック" pitchFamily="34" charset="-128"/>
              </a:rPr>
              <a:t>		</a:t>
            </a:r>
          </a:p>
          <a:p>
            <a:pPr eaLnBrk="1" hangingPunct="1">
              <a:buFontTx/>
              <a:buNone/>
            </a:pPr>
            <a:r>
              <a:rPr lang="en-US" sz="1400" dirty="0" smtClean="0">
                <a:latin typeface="Comic Sans MS" pitchFamily="66" charset="0"/>
                <a:ea typeface="ＭＳ Ｐゴシック" pitchFamily="34" charset="-128"/>
              </a:rPr>
              <a:t>		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EBA13DC-B9B7-4D8D-A47D-0243CE8E66C7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eaLnBrk="1" hangingPunct="1"/>
            <a:r>
              <a:rPr lang="sr-Latn-CS" sz="4000" dirty="0" smtClean="0">
                <a:ea typeface="ＭＳ Ｐゴシック" pitchFamily="34" charset="-128"/>
              </a:rPr>
              <a:t>Šta se očekuje od efektivnog sastanka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412875"/>
            <a:ext cx="8229600" cy="457041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ea typeface="ＭＳ Ｐゴシック" pitchFamily="34" charset="-128"/>
              </a:rPr>
              <a:t>88%  --  </a:t>
            </a:r>
            <a:r>
              <a:rPr lang="sr-Latn-CS" sz="2800" dirty="0" smtClean="0">
                <a:ea typeface="ＭＳ Ｐゴシック" pitchFamily="34" charset="-128"/>
              </a:rPr>
              <a:t>puno učešće participanata</a:t>
            </a:r>
            <a:endParaRPr lang="en-US" sz="2800" dirty="0" smtClean="0">
              <a:ea typeface="ＭＳ Ｐゴシック" pitchFamily="34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34" charset="-128"/>
              </a:rPr>
              <a:t>66%  --  </a:t>
            </a:r>
            <a:r>
              <a:rPr lang="sr-Latn-CS" sz="2800" dirty="0" smtClean="0">
                <a:ea typeface="ＭＳ Ｐゴシック" pitchFamily="34" charset="-128"/>
              </a:rPr>
              <a:t>jasno definirana svrha sastanka</a:t>
            </a:r>
            <a:endParaRPr lang="en-US" sz="2800" dirty="0" smtClean="0">
              <a:ea typeface="ＭＳ Ｐゴシック" pitchFamily="34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34" charset="-128"/>
              </a:rPr>
              <a:t>62%  --  </a:t>
            </a:r>
            <a:r>
              <a:rPr lang="sr-Latn-CS" sz="2800" dirty="0" smtClean="0">
                <a:ea typeface="ＭＳ Ｐゴシック" pitchFamily="34" charset="-128"/>
              </a:rPr>
              <a:t>elaboracija svake tačke dnevnog reda</a:t>
            </a:r>
            <a:endParaRPr lang="en-US" sz="2800" dirty="0" smtClean="0">
              <a:ea typeface="ＭＳ Ｐゴシック" pitchFamily="34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34" charset="-128"/>
              </a:rPr>
              <a:t>59%  --  </a:t>
            </a:r>
            <a:r>
              <a:rPr lang="sr-Latn-CS" sz="2800" dirty="0" smtClean="0">
                <a:ea typeface="ＭＳ Ｐゴシック" pitchFamily="34" charset="-128"/>
              </a:rPr>
              <a:t>jasno definiranje </a:t>
            </a:r>
            <a:r>
              <a:rPr lang="sr-Latn-CS" altLang="en-US" sz="2800" dirty="0" smtClean="0">
                <a:ea typeface="ＭＳ Ｐゴシック" pitchFamily="34" charset="-128"/>
              </a:rPr>
              <a:t>“</a:t>
            </a:r>
            <a:r>
              <a:rPr lang="en-US" altLang="ja-JP" sz="2800" dirty="0" smtClean="0">
                <a:ea typeface="ＭＳ Ｐゴシック" pitchFamily="34" charset="-128"/>
              </a:rPr>
              <a:t>follow</a:t>
            </a:r>
            <a:r>
              <a:rPr lang="sr-Latn-CS" altLang="ja-JP" sz="2800" dirty="0" smtClean="0">
                <a:ea typeface="ＭＳ Ｐゴシック" pitchFamily="34" charset="-128"/>
              </a:rPr>
              <a:t>-</a:t>
            </a:r>
            <a:r>
              <a:rPr lang="en-US" altLang="ja-JP" sz="2800" dirty="0" smtClean="0">
                <a:ea typeface="ＭＳ Ｐゴシック" pitchFamily="34" charset="-128"/>
              </a:rPr>
              <a:t>up</a:t>
            </a:r>
            <a:r>
              <a:rPr lang="sr-Latn-CS" altLang="ja-JP" sz="2800" dirty="0" smtClean="0">
                <a:ea typeface="ＭＳ Ｐゴシック" pitchFamily="34" charset="-128"/>
              </a:rPr>
              <a:t>-a</a:t>
            </a:r>
            <a:r>
              <a:rPr lang="sr-Latn-CS" altLang="en-US" sz="2800" dirty="0" smtClean="0">
                <a:ea typeface="ＭＳ Ｐゴシック" pitchFamily="34" charset="-128"/>
              </a:rPr>
              <a:t>”</a:t>
            </a:r>
            <a:r>
              <a:rPr lang="sr-Latn-CS" altLang="ja-JP" sz="2800" dirty="0" smtClean="0">
                <a:ea typeface="ＭＳ Ｐゴシック" pitchFamily="34" charset="-128"/>
              </a:rPr>
              <a:t> akcija koje proizilaze iz sastanka</a:t>
            </a:r>
            <a:endParaRPr lang="en-US" altLang="ja-JP" sz="2800" dirty="0" smtClean="0">
              <a:ea typeface="ＭＳ Ｐゴシック" pitchFamily="34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34" charset="-128"/>
              </a:rPr>
              <a:t>47%  --  </a:t>
            </a:r>
            <a:r>
              <a:rPr lang="sr-Latn-CS" sz="2800" dirty="0" smtClean="0">
                <a:ea typeface="ＭＳ Ｐゴシック" pitchFamily="34" charset="-128"/>
              </a:rPr>
              <a:t>snimanje diskusije (zvuk)</a:t>
            </a:r>
            <a:endParaRPr lang="en-US" sz="2800" dirty="0" smtClean="0">
              <a:ea typeface="ＭＳ Ｐゴシック" pitchFamily="34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34" charset="-128"/>
              </a:rPr>
              <a:t>46%  --  </a:t>
            </a:r>
            <a:r>
              <a:rPr lang="sr-Latn-CS" sz="2800" dirty="0" smtClean="0">
                <a:ea typeface="ＭＳ Ｐゴシック" pitchFamily="34" charset="-128"/>
              </a:rPr>
              <a:t>pozivanje samo bitnog osoblja</a:t>
            </a:r>
            <a:endParaRPr lang="en-US" sz="2800" dirty="0" smtClean="0">
              <a:ea typeface="ＭＳ Ｐゴシック" pitchFamily="34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34" charset="-128"/>
              </a:rPr>
              <a:t>36%  --  </a:t>
            </a:r>
            <a:r>
              <a:rPr lang="sr-Latn-CS" sz="2800" dirty="0" smtClean="0">
                <a:ea typeface="ＭＳ Ｐゴシック" pitchFamily="34" charset="-128"/>
              </a:rPr>
              <a:t>pisani dnevni red i određenje vremena trajanja sastanka</a:t>
            </a:r>
            <a:endParaRPr lang="en-US" sz="4000" dirty="0" smtClean="0">
              <a:ea typeface="ＭＳ Ｐゴシック" pitchFamily="34" charset="-128"/>
            </a:endParaRPr>
          </a:p>
          <a:p>
            <a:pPr lvl="4" eaLnBrk="1" hangingPunct="1">
              <a:buFontTx/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533400"/>
            <a:ext cx="7467600" cy="838200"/>
          </a:xfrm>
          <a:solidFill>
            <a:schemeClr val="accent1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4000" dirty="0" smtClean="0"/>
              <a:t>Vrste </a:t>
            </a:r>
            <a:r>
              <a:rPr lang="hr-HR" sz="4000" dirty="0"/>
              <a:t>sastanaka:</a:t>
            </a:r>
            <a:endParaRPr lang="en-US" sz="4000" dirty="0"/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 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1EA0AF-FE89-4E28-8A6E-3BEAFFC21528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066800" y="1524000"/>
            <a:ext cx="6934200" cy="452431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FontTx/>
              <a:buChar char="•"/>
              <a:defRPr/>
            </a:pPr>
            <a:r>
              <a:rPr lang="hr-HR" sz="2400" dirty="0" smtClean="0">
                <a:solidFill>
                  <a:srgbClr val="2F5B30"/>
                </a:solidFill>
                <a:latin typeface="+mn-lt"/>
              </a:rPr>
              <a:t>Konsultacije</a:t>
            </a:r>
            <a:r>
              <a:rPr lang="hr-HR" sz="2400" dirty="0" smtClean="0">
                <a:latin typeface="+mn-lt"/>
              </a:rPr>
              <a:t> – </a:t>
            </a:r>
            <a:r>
              <a:rPr lang="hr-HR" sz="2400" dirty="0" smtClean="0">
                <a:solidFill>
                  <a:srgbClr val="CB783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utvrđuju se i rješavaju problemi</a:t>
            </a:r>
          </a:p>
          <a:p>
            <a:pPr eaLnBrk="0" hangingPunct="0">
              <a:buFontTx/>
              <a:buChar char="•"/>
              <a:defRPr/>
            </a:pPr>
            <a:r>
              <a:rPr lang="hr-HR" sz="2400" dirty="0" smtClean="0">
                <a:solidFill>
                  <a:srgbClr val="2F5B30"/>
                </a:solidFill>
                <a:latin typeface="+mn-lt"/>
              </a:rPr>
              <a:t>Timski dogovor (kolegij, konzilij)</a:t>
            </a:r>
            <a:r>
              <a:rPr lang="hr-HR" sz="2400" dirty="0" smtClean="0">
                <a:latin typeface="+mn-lt"/>
              </a:rPr>
              <a:t> – </a:t>
            </a:r>
            <a:r>
              <a:rPr lang="hr-HR" sz="2400" dirty="0" smtClean="0">
                <a:solidFill>
                  <a:srgbClr val="CB783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sastanak stručnjaka u kome su kratke rasprave i daju se operativni zadaci</a:t>
            </a:r>
          </a:p>
          <a:p>
            <a:pPr eaLnBrk="0" hangingPunct="0">
              <a:buFontTx/>
              <a:buChar char="•"/>
              <a:defRPr/>
            </a:pPr>
            <a:r>
              <a:rPr lang="hr-HR" sz="2400" dirty="0" smtClean="0">
                <a:solidFill>
                  <a:srgbClr val="2F5B30"/>
                </a:solidFill>
                <a:latin typeface="+mn-lt"/>
              </a:rPr>
              <a:t>Sjednica</a:t>
            </a:r>
            <a:r>
              <a:rPr lang="hr-HR" sz="2400" dirty="0" smtClean="0">
                <a:latin typeface="+mn-lt"/>
              </a:rPr>
              <a:t> – </a:t>
            </a:r>
            <a:r>
              <a:rPr lang="hr-HR" sz="2400" dirty="0" smtClean="0">
                <a:solidFill>
                  <a:srgbClr val="CB783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temeljita priprema, veći broj učesnika, analiziraju se problemi i iznose mišljenja, materijali se ranije dostavljaju</a:t>
            </a:r>
          </a:p>
          <a:p>
            <a:pPr eaLnBrk="0" hangingPunct="0">
              <a:buFontTx/>
              <a:buChar char="•"/>
              <a:defRPr/>
            </a:pPr>
            <a:r>
              <a:rPr lang="hr-HR" sz="2400" dirty="0" smtClean="0">
                <a:solidFill>
                  <a:srgbClr val="2F5B30"/>
                </a:solidFill>
                <a:latin typeface="+mn-lt"/>
              </a:rPr>
              <a:t>Konferencija, savjetovanje, simpozij, kongres</a:t>
            </a:r>
            <a:r>
              <a:rPr lang="hr-HR" sz="2400" dirty="0" smtClean="0">
                <a:latin typeface="+mn-lt"/>
              </a:rPr>
              <a:t> – </a:t>
            </a:r>
            <a:r>
              <a:rPr lang="hr-HR" sz="2400" dirty="0" smtClean="0">
                <a:solidFill>
                  <a:srgbClr val="CB783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skup veće grupe ljudi u svrhu rasprave o nekom problemu i donošenja zaključaka</a:t>
            </a:r>
          </a:p>
          <a:p>
            <a:pPr eaLnBrk="0" hangingPunct="0">
              <a:buFontTx/>
              <a:buChar char="•"/>
              <a:defRPr/>
            </a:pPr>
            <a:r>
              <a:rPr lang="hr-HR" sz="2400" dirty="0" smtClean="0">
                <a:solidFill>
                  <a:srgbClr val="2F5B30"/>
                </a:solidFill>
                <a:latin typeface="+mn-lt"/>
              </a:rPr>
              <a:t>Skupština, konvencija</a:t>
            </a:r>
            <a:r>
              <a:rPr lang="hr-HR" sz="2400" dirty="0" smtClean="0">
                <a:latin typeface="+mn-lt"/>
              </a:rPr>
              <a:t> – </a:t>
            </a:r>
            <a:r>
              <a:rPr lang="hr-HR" sz="2400" dirty="0" smtClean="0">
                <a:solidFill>
                  <a:srgbClr val="CB783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prikaz aktuelnih problema većem broju ljudi.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077200" cy="7620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4000" dirty="0"/>
              <a:t>Vrste sastanaka prema načinu rada</a:t>
            </a:r>
            <a:endParaRPr lang="en-US" sz="4000" dirty="0"/>
          </a:p>
        </p:txBody>
      </p:sp>
      <p:sp>
        <p:nvSpPr>
          <p:cNvPr id="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 </a:t>
            </a:r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11BAF4-7305-481D-BC30-494CF50D104F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38200" y="1752600"/>
            <a:ext cx="7696200" cy="255454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marL="457200" indent="-457200" eaLnBrk="0" hangingPunct="0">
              <a:buFont typeface="Arial" pitchFamily="34" charset="0"/>
              <a:buChar char="•"/>
              <a:defRPr/>
            </a:pPr>
            <a:r>
              <a:rPr lang="hr-HR" sz="3200" b="1" dirty="0" smtClean="0">
                <a:solidFill>
                  <a:srgbClr val="2F5B30"/>
                </a:solidFill>
              </a:rPr>
              <a:t>formalni </a:t>
            </a:r>
            <a:r>
              <a:rPr lang="hr-HR" sz="3200" b="1" dirty="0">
                <a:solidFill>
                  <a:srgbClr val="2F5B30"/>
                </a:solidFill>
              </a:rPr>
              <a:t>sastanci</a:t>
            </a:r>
            <a:r>
              <a:rPr lang="hr-HR" sz="3200" b="1" dirty="0"/>
              <a:t> – </a:t>
            </a:r>
            <a:r>
              <a:rPr lang="hr-HR" sz="3200" dirty="0">
                <a:solidFill>
                  <a:schemeClr val="accent2"/>
                </a:solidFill>
              </a:rPr>
              <a:t>propisano je ko prisustvuje, koliko članova i ostali bitni detalji</a:t>
            </a:r>
          </a:p>
          <a:p>
            <a:pPr marL="457200" indent="-457200" eaLnBrk="0" hangingPunct="0">
              <a:buFont typeface="Arial" pitchFamily="34" charset="0"/>
              <a:buChar char="•"/>
              <a:defRPr/>
            </a:pPr>
            <a:r>
              <a:rPr lang="hr-HR" sz="3200" b="1" dirty="0" smtClean="0">
                <a:solidFill>
                  <a:srgbClr val="2F5B30"/>
                </a:solidFill>
              </a:rPr>
              <a:t>neformalni </a:t>
            </a:r>
            <a:r>
              <a:rPr lang="hr-HR" sz="3200" b="1" dirty="0">
                <a:solidFill>
                  <a:srgbClr val="2F5B30"/>
                </a:solidFill>
              </a:rPr>
              <a:t>sastanci</a:t>
            </a:r>
            <a:r>
              <a:rPr lang="hr-HR" sz="3200" b="1" dirty="0"/>
              <a:t> – </a:t>
            </a:r>
            <a:r>
              <a:rPr lang="hr-HR" sz="3200" dirty="0">
                <a:solidFill>
                  <a:schemeClr val="accent2"/>
                </a:solidFill>
              </a:rPr>
              <a:t>nemaju strogo </a:t>
            </a:r>
            <a:r>
              <a:rPr lang="hr-HR" sz="3200" dirty="0" smtClean="0">
                <a:solidFill>
                  <a:schemeClr val="accent2"/>
                </a:solidFill>
              </a:rPr>
              <a:t>   propisana </a:t>
            </a:r>
            <a:r>
              <a:rPr lang="hr-HR" sz="3200" dirty="0">
                <a:solidFill>
                  <a:schemeClr val="accent2"/>
                </a:solidFill>
              </a:rPr>
              <a:t>pravila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410" y="4307145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07146"/>
            <a:ext cx="2743200" cy="171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077200" cy="7620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4000" dirty="0"/>
              <a:t>Formalni sastanci – karakteristike:</a:t>
            </a:r>
            <a:endParaRPr lang="en-US" sz="4000" dirty="0"/>
          </a:p>
        </p:txBody>
      </p:sp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 </a:t>
            </a: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9FEC73C-C2D1-4F99-838E-8955DAB078F1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304800" y="1905000"/>
            <a:ext cx="845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hr-HR" sz="3200"/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auto">
          <a:xfrm>
            <a:off x="539750" y="2057400"/>
            <a:ext cx="8001000" cy="3810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1">
              <a:spcBef>
                <a:spcPct val="20000"/>
              </a:spcBef>
              <a:buClr>
                <a:schemeClr val="hlink"/>
              </a:buClr>
              <a:buSzPct val="105000"/>
              <a:defRPr/>
            </a:pPr>
            <a:endParaRPr lang="sl-SI" sz="3200" dirty="0">
              <a:solidFill>
                <a:srgbClr val="C00000"/>
              </a:solidFill>
            </a:endParaRPr>
          </a:p>
          <a:p>
            <a:pPr marL="742950" lvl="1" indent="-28575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5000"/>
              <a:buFontTx/>
              <a:buChar char="•"/>
              <a:defRPr/>
            </a:pPr>
            <a:r>
              <a:rPr lang="sl-SI" sz="3200" dirty="0">
                <a:solidFill>
                  <a:srgbClr val="C00000"/>
                </a:solidFill>
              </a:rPr>
              <a:t>formalne procedure</a:t>
            </a:r>
            <a:endParaRPr lang="en-US" sz="3200" dirty="0">
              <a:solidFill>
                <a:srgbClr val="C00000"/>
              </a:solidFill>
            </a:endParaRPr>
          </a:p>
          <a:p>
            <a:pPr marL="742950" lvl="1" indent="-28575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5000"/>
              <a:buFontTx/>
              <a:buChar char="•"/>
              <a:defRPr/>
            </a:pPr>
            <a:r>
              <a:rPr lang="sl-SI" sz="3200" dirty="0">
                <a:solidFill>
                  <a:srgbClr val="C00000"/>
                </a:solidFill>
              </a:rPr>
              <a:t>strukturiran dnevni red</a:t>
            </a:r>
            <a:endParaRPr lang="en-US" sz="3200" dirty="0">
              <a:solidFill>
                <a:srgbClr val="C00000"/>
              </a:solidFill>
            </a:endParaRPr>
          </a:p>
          <a:p>
            <a:pPr marL="742950" lvl="1" indent="-28575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5000"/>
              <a:buFontTx/>
              <a:buChar char="•"/>
              <a:defRPr/>
            </a:pPr>
            <a:r>
              <a:rPr lang="sl-SI" sz="3200" dirty="0">
                <a:solidFill>
                  <a:srgbClr val="C00000"/>
                </a:solidFill>
              </a:rPr>
              <a:t>definisane uloge za tok sastanka</a:t>
            </a:r>
          </a:p>
          <a:p>
            <a:pPr marL="742950" lvl="1" indent="-28575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5000"/>
              <a:buFontTx/>
              <a:buChar char="•"/>
              <a:defRPr/>
            </a:pPr>
            <a:r>
              <a:rPr lang="sl-SI" sz="3200" dirty="0">
                <a:solidFill>
                  <a:srgbClr val="C00000"/>
                </a:solidFill>
              </a:rPr>
              <a:t>poslata pozivnica sa dnevnim redom</a:t>
            </a:r>
          </a:p>
          <a:p>
            <a:pPr marL="742950" lvl="1" indent="-28575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5000"/>
              <a:buFontTx/>
              <a:buChar char="•"/>
              <a:defRPr/>
            </a:pPr>
            <a:r>
              <a:rPr lang="sl-SI" sz="3200" dirty="0">
                <a:solidFill>
                  <a:srgbClr val="C00000"/>
                </a:solidFill>
              </a:rPr>
              <a:t>sačinjen zapisnik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1882</Words>
  <Application>Microsoft Office PowerPoint</Application>
  <PresentationFormat>On-screen Show (4:3)</PresentationFormat>
  <Paragraphs>419</Paragraphs>
  <Slides>45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ＭＳ Ｐゴシック</vt:lpstr>
      <vt:lpstr>Arial</vt:lpstr>
      <vt:lpstr>Calibri</vt:lpstr>
      <vt:lpstr>Comic Sans MS</vt:lpstr>
      <vt:lpstr>Times New Roman</vt:lpstr>
      <vt:lpstr>Wingdings</vt:lpstr>
      <vt:lpstr>Wingdings 2</vt:lpstr>
      <vt:lpstr>Office Theme</vt:lpstr>
      <vt:lpstr>PowerPoint Presentation</vt:lpstr>
      <vt:lpstr>Poslovni sastanci danas</vt:lpstr>
      <vt:lpstr>Procijenite tip poslovnih sastanaka kojima vi prisustvujete?</vt:lpstr>
      <vt:lpstr>Sastanci - Vježba</vt:lpstr>
      <vt:lpstr>Karakterisitke lošeg sastanka</vt:lpstr>
      <vt:lpstr>Šta se očekuje od efektivnog sastanka</vt:lpstr>
      <vt:lpstr>Vrste sastanaka:</vt:lpstr>
      <vt:lpstr>Vrste sastanaka prema načinu rada</vt:lpstr>
      <vt:lpstr>Formalni sastanci – karakteristike:</vt:lpstr>
      <vt:lpstr>Neformalni sastanci – karakteristike:</vt:lpstr>
      <vt:lpstr>Neformalni sastanci vs. formalni</vt:lpstr>
      <vt:lpstr>Neformalni sastanci vs. formalni</vt:lpstr>
      <vt:lpstr>Vrste sastanaka prema ciljevima</vt:lpstr>
      <vt:lpstr>Poslovni sastanci</vt:lpstr>
      <vt:lpstr> Tok poslovnih sastanaka</vt:lpstr>
      <vt:lpstr>Važno!!!</vt:lpstr>
      <vt:lpstr>Priprema poslovnih sastanaka: </vt:lpstr>
      <vt:lpstr>Tok poslovnih sastanaka: Priprema</vt:lpstr>
      <vt:lpstr>Tok poslovnih sastanaka: Priprema</vt:lpstr>
      <vt:lpstr>Priprema sastanka</vt:lpstr>
      <vt:lpstr>Formiranje Dnevnog reda:</vt:lpstr>
      <vt:lpstr>Tok poslovnih sastanaka: vođenje</vt:lpstr>
      <vt:lpstr>Tok poslovnih sastanaka: vođenje</vt:lpstr>
      <vt:lpstr> Dobri i loši sastanci</vt:lpstr>
      <vt:lpstr>Kako biti uspješan u iznošenju svojih stavova u raspravi?</vt:lpstr>
      <vt:lpstr>Kako biti uspješan u iznošenju svojih stavova u raspravi?</vt:lpstr>
      <vt:lpstr>Kako biti uspješan u iznošenju svojih stavova u raspravi?</vt:lpstr>
      <vt:lpstr>Kako biti uspješan u iznošenju svojih stavova u raspravi?</vt:lpstr>
      <vt:lpstr>Rezime: Učesnici – način ponašanja</vt:lpstr>
      <vt:lpstr>  Uloga vođe sastanka </vt:lpstr>
      <vt:lpstr>   Uloga vođe sastanka: prilagodba učesnicima sastanka  </vt:lpstr>
      <vt:lpstr>Uloga vođe sastanka:  Stilovi vođenja sastanaka</vt:lpstr>
      <vt:lpstr>Uloga vođe sastanka:  Stilovi vođenja sastanaka</vt:lpstr>
      <vt:lpstr>Uloga vođe sastanka:  Stilovi vođenja sastanaka</vt:lpstr>
      <vt:lpstr>Neproduktivni sastanci - Znakovi:</vt:lpstr>
      <vt:lpstr>Neproduktivni sastanci – Znakovi:</vt:lpstr>
      <vt:lpstr>Neproduktivni sastanci – Uzroci:</vt:lpstr>
      <vt:lpstr>Neproduktivni sastanci – Uzroci:</vt:lpstr>
      <vt:lpstr>Neproduktivni sastanci – Uzroci:</vt:lpstr>
      <vt:lpstr>Neproduktivni sastanci – Uzroci:</vt:lpstr>
      <vt:lpstr>Neproduktivni sastanci -  Kako ih popraviti?</vt:lpstr>
      <vt:lpstr> Neproduktivni sastanci -  Kako ih popraviti?</vt:lpstr>
      <vt:lpstr> Neproduktivni sastanci -  Kako ih popraviti?</vt:lpstr>
      <vt:lpstr>Zlatna pravila vođenja sastanaka- 10 zapovjedi</vt:lpstr>
      <vt:lpstr>Zlatna pravila vođenja sastanaka- 10 zapovjedi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Korisnik</dc:creator>
  <cp:lastModifiedBy>Ivana Šanje</cp:lastModifiedBy>
  <cp:revision>29</cp:revision>
  <dcterms:created xsi:type="dcterms:W3CDTF">2006-08-16T00:00:00Z</dcterms:created>
  <dcterms:modified xsi:type="dcterms:W3CDTF">2019-09-05T14:21:50Z</dcterms:modified>
</cp:coreProperties>
</file>